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2" r:id="rId5"/>
    <p:sldId id="310" r:id="rId6"/>
    <p:sldId id="311" r:id="rId7"/>
    <p:sldId id="313" r:id="rId8"/>
    <p:sldId id="314" r:id="rId9"/>
    <p:sldId id="315" r:id="rId10"/>
    <p:sldId id="316" r:id="rId11"/>
    <p:sldId id="312" r:id="rId12"/>
    <p:sldId id="317" r:id="rId13"/>
    <p:sldId id="318" r:id="rId14"/>
    <p:sldId id="319" r:id="rId15"/>
    <p:sldId id="320" r:id="rId16"/>
    <p:sldId id="321" r:id="rId17"/>
    <p:sldId id="322" r:id="rId18"/>
    <p:sldId id="323" r:id="rId19"/>
    <p:sldId id="324" r:id="rId20"/>
    <p:sldId id="325" r:id="rId21"/>
    <p:sldId id="309" r:id="rId22"/>
    <p:sldId id="326" r:id="rId23"/>
    <p:sldId id="32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509919-36B5-4162-8899-417A9F93473B}" type="doc">
      <dgm:prSet loTypeId="urn:microsoft.com/office/officeart/2016/7/layout/LinearBlockProcessNumbered#1" loCatId="process" qsTypeId="urn:microsoft.com/office/officeart/2005/8/quickstyle/simple2" qsCatId="simple" csTypeId="urn:microsoft.com/office/officeart/2005/8/colors/accent0_3" csCatId="mainScheme" phldr="1"/>
      <dgm:spPr/>
      <dgm:t>
        <a:bodyPr/>
        <a:lstStyle/>
        <a:p>
          <a:endParaRPr lang="en-US"/>
        </a:p>
      </dgm:t>
    </dgm:pt>
    <dgm:pt modelId="{AAF9DEE3-8444-4CA1-8BC2-D834D3ED6C74}">
      <dgm:prSet/>
      <dgm:spPr/>
      <dgm:t>
        <a:bodyPr/>
        <a:lstStyle/>
        <a:p>
          <a:r>
            <a:rPr lang="en-US" dirty="0"/>
            <a:t>Bank-to-ATM transactions,</a:t>
          </a:r>
        </a:p>
        <a:p>
          <a:r>
            <a:rPr lang="en-US" dirty="0"/>
            <a:t>Financial information protection</a:t>
          </a:r>
        </a:p>
        <a:p>
          <a:endParaRPr lang="en-US" dirty="0"/>
        </a:p>
      </dgm:t>
    </dgm:pt>
    <dgm:pt modelId="{205BDF49-153E-4CE8-8402-E23704595764}" type="parTrans" cxnId="{0A7DA706-17DD-412A-8BE0-4F6529274E66}">
      <dgm:prSet/>
      <dgm:spPr/>
      <dgm:t>
        <a:bodyPr/>
        <a:lstStyle/>
        <a:p>
          <a:endParaRPr lang="en-US"/>
        </a:p>
      </dgm:t>
    </dgm:pt>
    <dgm:pt modelId="{23210C7F-6847-491E-BE1F-A79529AF2B8B}" type="sibTrans" cxnId="{0A7DA706-17DD-412A-8BE0-4F6529274E66}">
      <dgm:prSet phldrT="01" phldr="0"/>
      <dgm:spPr/>
      <dgm:t>
        <a:bodyPr/>
        <a:lstStyle/>
        <a:p>
          <a:r>
            <a:rPr lang="en-US"/>
            <a:t>01</a:t>
          </a:r>
          <a:endParaRPr lang="en-US" dirty="0"/>
        </a:p>
      </dgm:t>
    </dgm:pt>
    <dgm:pt modelId="{B2B879BD-3840-400C-92BD-B2C2383358D7}">
      <dgm:prSet/>
      <dgm:spPr/>
      <dgm:t>
        <a:bodyPr/>
        <a:lstStyle/>
        <a:p>
          <a:r>
            <a:rPr lang="en-US" dirty="0"/>
            <a:t>Military and Government Communication</a:t>
          </a:r>
        </a:p>
      </dgm:t>
    </dgm:pt>
    <dgm:pt modelId="{09440D86-F3E6-4A3C-9E78-1AFC56348641}" type="parTrans" cxnId="{42CDCACA-F394-4044-BBF6-522A0005ABCB}">
      <dgm:prSet/>
      <dgm:spPr/>
      <dgm:t>
        <a:bodyPr/>
        <a:lstStyle/>
        <a:p>
          <a:endParaRPr lang="en-US"/>
        </a:p>
      </dgm:t>
    </dgm:pt>
    <dgm:pt modelId="{FBAA44FF-54DE-45C8-9FAC-512C40277233}" type="sibTrans" cxnId="{42CDCACA-F394-4044-BBF6-522A0005ABCB}">
      <dgm:prSet phldrT="02" phldr="0"/>
      <dgm:spPr/>
      <dgm:t>
        <a:bodyPr/>
        <a:lstStyle/>
        <a:p>
          <a:r>
            <a:rPr lang="en-US"/>
            <a:t>02</a:t>
          </a:r>
          <a:endParaRPr lang="en-US" dirty="0"/>
        </a:p>
      </dgm:t>
    </dgm:pt>
    <dgm:pt modelId="{CA9D674E-4FF1-45DC-82E4-0B2DB6A5363F}">
      <dgm:prSet/>
      <dgm:spPr/>
      <dgm:t>
        <a:bodyPr/>
        <a:lstStyle/>
        <a:p>
          <a:r>
            <a:rPr lang="en-US" dirty="0"/>
            <a:t>Ground to Satellite  and Satellite-to-Satellite communication.</a:t>
          </a:r>
        </a:p>
      </dgm:t>
    </dgm:pt>
    <dgm:pt modelId="{F1F10F9B-925A-4787-9D00-91106497A02E}" type="parTrans" cxnId="{C5BD0B3A-2D82-4EC1-9975-05076C4418DA}">
      <dgm:prSet/>
      <dgm:spPr/>
      <dgm:t>
        <a:bodyPr/>
        <a:lstStyle/>
        <a:p>
          <a:endParaRPr lang="en-US"/>
        </a:p>
      </dgm:t>
    </dgm:pt>
    <dgm:pt modelId="{196DA4DC-9DD2-4A39-8A3A-D367BFE5A8BA}" type="sibTrans" cxnId="{C5BD0B3A-2D82-4EC1-9975-05076C4418DA}">
      <dgm:prSet phldrT="03" phldr="0"/>
      <dgm:spPr/>
      <dgm:t>
        <a:bodyPr/>
        <a:lstStyle/>
        <a:p>
          <a:r>
            <a:rPr lang="en-US"/>
            <a:t>03</a:t>
          </a:r>
          <a:endParaRPr lang="en-US" dirty="0"/>
        </a:p>
      </dgm:t>
    </dgm:pt>
    <dgm:pt modelId="{09F899AB-70CA-46DA-8F8C-58514A9FEF67}" type="pres">
      <dgm:prSet presAssocID="{15509919-36B5-4162-8899-417A9F93473B}" presName="Name0" presStyleCnt="0">
        <dgm:presLayoutVars>
          <dgm:animLvl val="lvl"/>
          <dgm:resizeHandles val="exact"/>
        </dgm:presLayoutVars>
      </dgm:prSet>
      <dgm:spPr/>
    </dgm:pt>
    <dgm:pt modelId="{9E708B2C-9056-43B8-820C-8D4D2D591614}" type="pres">
      <dgm:prSet presAssocID="{AAF9DEE3-8444-4CA1-8BC2-D834D3ED6C74}" presName="compositeNode" presStyleCnt="0">
        <dgm:presLayoutVars>
          <dgm:bulletEnabled val="1"/>
        </dgm:presLayoutVars>
      </dgm:prSet>
      <dgm:spPr/>
    </dgm:pt>
    <dgm:pt modelId="{F4992080-7D4E-4F2B-B608-170DDBB6006A}" type="pres">
      <dgm:prSet presAssocID="{AAF9DEE3-8444-4CA1-8BC2-D834D3ED6C74}" presName="bgRect" presStyleLbl="alignNode1" presStyleIdx="0" presStyleCnt="3"/>
      <dgm:spPr/>
    </dgm:pt>
    <dgm:pt modelId="{15536E38-36FE-4A51-B620-2715BFAD5475}" type="pres">
      <dgm:prSet presAssocID="{23210C7F-6847-491E-BE1F-A79529AF2B8B}" presName="sibTransNodeRect" presStyleLbl="alignNode1" presStyleIdx="0" presStyleCnt="3">
        <dgm:presLayoutVars>
          <dgm:chMax val="0"/>
          <dgm:bulletEnabled val="1"/>
        </dgm:presLayoutVars>
      </dgm:prSet>
      <dgm:spPr/>
    </dgm:pt>
    <dgm:pt modelId="{B158057C-23C1-45AE-9273-5935A8F6104B}" type="pres">
      <dgm:prSet presAssocID="{AAF9DEE3-8444-4CA1-8BC2-D834D3ED6C74}" presName="nodeRect" presStyleLbl="alignNode1" presStyleIdx="0" presStyleCnt="3">
        <dgm:presLayoutVars>
          <dgm:bulletEnabled val="1"/>
        </dgm:presLayoutVars>
      </dgm:prSet>
      <dgm:spPr/>
    </dgm:pt>
    <dgm:pt modelId="{5D52B8B6-958E-480C-9455-911A104C8C73}" type="pres">
      <dgm:prSet presAssocID="{23210C7F-6847-491E-BE1F-A79529AF2B8B}" presName="sibTrans" presStyleCnt="0"/>
      <dgm:spPr/>
    </dgm:pt>
    <dgm:pt modelId="{070CFBFA-AE62-406D-B2E3-4A871FE3EC95}" type="pres">
      <dgm:prSet presAssocID="{B2B879BD-3840-400C-92BD-B2C2383358D7}" presName="compositeNode" presStyleCnt="0">
        <dgm:presLayoutVars>
          <dgm:bulletEnabled val="1"/>
        </dgm:presLayoutVars>
      </dgm:prSet>
      <dgm:spPr/>
    </dgm:pt>
    <dgm:pt modelId="{89A9B4CF-6439-46B1-B6A9-1D6CD5034774}" type="pres">
      <dgm:prSet presAssocID="{B2B879BD-3840-400C-92BD-B2C2383358D7}" presName="bgRect" presStyleLbl="alignNode1" presStyleIdx="1" presStyleCnt="3"/>
      <dgm:spPr/>
    </dgm:pt>
    <dgm:pt modelId="{379B8CE4-8135-4F2C-A5A0-E55EBE328E9A}" type="pres">
      <dgm:prSet presAssocID="{FBAA44FF-54DE-45C8-9FAC-512C40277233}" presName="sibTransNodeRect" presStyleLbl="alignNode1" presStyleIdx="1" presStyleCnt="3">
        <dgm:presLayoutVars>
          <dgm:chMax val="0"/>
          <dgm:bulletEnabled val="1"/>
        </dgm:presLayoutVars>
      </dgm:prSet>
      <dgm:spPr/>
    </dgm:pt>
    <dgm:pt modelId="{9F2B2B99-E41C-48B6-9241-186B3896CDB2}" type="pres">
      <dgm:prSet presAssocID="{B2B879BD-3840-400C-92BD-B2C2383358D7}" presName="nodeRect" presStyleLbl="alignNode1" presStyleIdx="1" presStyleCnt="3">
        <dgm:presLayoutVars>
          <dgm:bulletEnabled val="1"/>
        </dgm:presLayoutVars>
      </dgm:prSet>
      <dgm:spPr/>
    </dgm:pt>
    <dgm:pt modelId="{88CC7DDE-DA0F-42A6-8406-A11161BD6BA9}" type="pres">
      <dgm:prSet presAssocID="{FBAA44FF-54DE-45C8-9FAC-512C40277233}" presName="sibTrans" presStyleCnt="0"/>
      <dgm:spPr/>
    </dgm:pt>
    <dgm:pt modelId="{4C550E1C-ACB2-4A5D-BD4A-3D5D60E405E6}" type="pres">
      <dgm:prSet presAssocID="{CA9D674E-4FF1-45DC-82E4-0B2DB6A5363F}" presName="compositeNode" presStyleCnt="0">
        <dgm:presLayoutVars>
          <dgm:bulletEnabled val="1"/>
        </dgm:presLayoutVars>
      </dgm:prSet>
      <dgm:spPr/>
    </dgm:pt>
    <dgm:pt modelId="{0802B4A8-7224-4B0A-95B7-D17AEB2B2AFF}" type="pres">
      <dgm:prSet presAssocID="{CA9D674E-4FF1-45DC-82E4-0B2DB6A5363F}" presName="bgRect" presStyleLbl="alignNode1" presStyleIdx="2" presStyleCnt="3"/>
      <dgm:spPr/>
    </dgm:pt>
    <dgm:pt modelId="{68AC9669-DC11-473A-AA2E-579A44E78C37}" type="pres">
      <dgm:prSet presAssocID="{196DA4DC-9DD2-4A39-8A3A-D367BFE5A8BA}" presName="sibTransNodeRect" presStyleLbl="alignNode1" presStyleIdx="2" presStyleCnt="3">
        <dgm:presLayoutVars>
          <dgm:chMax val="0"/>
          <dgm:bulletEnabled val="1"/>
        </dgm:presLayoutVars>
      </dgm:prSet>
      <dgm:spPr/>
    </dgm:pt>
    <dgm:pt modelId="{D085015A-41AF-4EFA-A104-4FD73B2362F0}" type="pres">
      <dgm:prSet presAssocID="{CA9D674E-4FF1-45DC-82E4-0B2DB6A5363F}" presName="nodeRect" presStyleLbl="alignNode1" presStyleIdx="2" presStyleCnt="3">
        <dgm:presLayoutVars>
          <dgm:bulletEnabled val="1"/>
        </dgm:presLayoutVars>
      </dgm:prSet>
      <dgm:spPr/>
    </dgm:pt>
  </dgm:ptLst>
  <dgm:cxnLst>
    <dgm:cxn modelId="{0A7DA706-17DD-412A-8BE0-4F6529274E66}" srcId="{15509919-36B5-4162-8899-417A9F93473B}" destId="{AAF9DEE3-8444-4CA1-8BC2-D834D3ED6C74}" srcOrd="0" destOrd="0" parTransId="{205BDF49-153E-4CE8-8402-E23704595764}" sibTransId="{23210C7F-6847-491E-BE1F-A79529AF2B8B}"/>
    <dgm:cxn modelId="{109C0B15-B806-4127-A7EA-6F2FD85C2B5C}" type="presOf" srcId="{AAF9DEE3-8444-4CA1-8BC2-D834D3ED6C74}" destId="{B158057C-23C1-45AE-9273-5935A8F6104B}" srcOrd="1" destOrd="0" presId="urn:microsoft.com/office/officeart/2016/7/layout/LinearBlockProcessNumbered#1"/>
    <dgm:cxn modelId="{284ED317-FBD3-4318-9DC1-43DD0A7A84DA}" type="presOf" srcId="{CA9D674E-4FF1-45DC-82E4-0B2DB6A5363F}" destId="{D085015A-41AF-4EFA-A104-4FD73B2362F0}" srcOrd="1" destOrd="0" presId="urn:microsoft.com/office/officeart/2016/7/layout/LinearBlockProcessNumbered#1"/>
    <dgm:cxn modelId="{28938E20-006F-438A-BC3B-539C09A41AF8}" type="presOf" srcId="{23210C7F-6847-491E-BE1F-A79529AF2B8B}" destId="{15536E38-36FE-4A51-B620-2715BFAD5475}" srcOrd="0" destOrd="0" presId="urn:microsoft.com/office/officeart/2016/7/layout/LinearBlockProcessNumbered#1"/>
    <dgm:cxn modelId="{9519B82E-A537-470B-AA27-A5E33C934F3E}" type="presOf" srcId="{196DA4DC-9DD2-4A39-8A3A-D367BFE5A8BA}" destId="{68AC9669-DC11-473A-AA2E-579A44E78C37}" srcOrd="0" destOrd="0" presId="urn:microsoft.com/office/officeart/2016/7/layout/LinearBlockProcessNumbered#1"/>
    <dgm:cxn modelId="{E774C62E-62A2-478F-B2D4-49AC51F9A4FC}" type="presOf" srcId="{FBAA44FF-54DE-45C8-9FAC-512C40277233}" destId="{379B8CE4-8135-4F2C-A5A0-E55EBE328E9A}" srcOrd="0" destOrd="0" presId="urn:microsoft.com/office/officeart/2016/7/layout/LinearBlockProcessNumbered#1"/>
    <dgm:cxn modelId="{C5BD0B3A-2D82-4EC1-9975-05076C4418DA}" srcId="{15509919-36B5-4162-8899-417A9F93473B}" destId="{CA9D674E-4FF1-45DC-82E4-0B2DB6A5363F}" srcOrd="2" destOrd="0" parTransId="{F1F10F9B-925A-4787-9D00-91106497A02E}" sibTransId="{196DA4DC-9DD2-4A39-8A3A-D367BFE5A8BA}"/>
    <dgm:cxn modelId="{6E5EF465-680F-4962-87CA-2B44BA61BBF3}" type="presOf" srcId="{AAF9DEE3-8444-4CA1-8BC2-D834D3ED6C74}" destId="{F4992080-7D4E-4F2B-B608-170DDBB6006A}" srcOrd="0" destOrd="0" presId="urn:microsoft.com/office/officeart/2016/7/layout/LinearBlockProcessNumbered#1"/>
    <dgm:cxn modelId="{BE05FF76-48E4-476C-9495-A13A63321F9B}" type="presOf" srcId="{B2B879BD-3840-400C-92BD-B2C2383358D7}" destId="{89A9B4CF-6439-46B1-B6A9-1D6CD5034774}" srcOrd="0" destOrd="0" presId="urn:microsoft.com/office/officeart/2016/7/layout/LinearBlockProcessNumbered#1"/>
    <dgm:cxn modelId="{AEC6D081-73F8-41AD-9101-B43295B68E14}" type="presOf" srcId="{CA9D674E-4FF1-45DC-82E4-0B2DB6A5363F}" destId="{0802B4A8-7224-4B0A-95B7-D17AEB2B2AFF}" srcOrd="0" destOrd="0" presId="urn:microsoft.com/office/officeart/2016/7/layout/LinearBlockProcessNumbered#1"/>
    <dgm:cxn modelId="{840BB0C7-181A-4BA4-9324-C35937B4BA77}" type="presOf" srcId="{15509919-36B5-4162-8899-417A9F93473B}" destId="{09F899AB-70CA-46DA-8F8C-58514A9FEF67}" srcOrd="0" destOrd="0" presId="urn:microsoft.com/office/officeart/2016/7/layout/LinearBlockProcessNumbered#1"/>
    <dgm:cxn modelId="{42CDCACA-F394-4044-BBF6-522A0005ABCB}" srcId="{15509919-36B5-4162-8899-417A9F93473B}" destId="{B2B879BD-3840-400C-92BD-B2C2383358D7}" srcOrd="1" destOrd="0" parTransId="{09440D86-F3E6-4A3C-9E78-1AFC56348641}" sibTransId="{FBAA44FF-54DE-45C8-9FAC-512C40277233}"/>
    <dgm:cxn modelId="{6AB3E3E3-CAC3-4821-AAD0-21289FC8AF3F}" type="presOf" srcId="{B2B879BD-3840-400C-92BD-B2C2383358D7}" destId="{9F2B2B99-E41C-48B6-9241-186B3896CDB2}" srcOrd="1" destOrd="0" presId="urn:microsoft.com/office/officeart/2016/7/layout/LinearBlockProcessNumbered#1"/>
    <dgm:cxn modelId="{90D3E440-E32E-4616-A794-C357B58C725C}" type="presParOf" srcId="{09F899AB-70CA-46DA-8F8C-58514A9FEF67}" destId="{9E708B2C-9056-43B8-820C-8D4D2D591614}" srcOrd="0" destOrd="0" presId="urn:microsoft.com/office/officeart/2016/7/layout/LinearBlockProcessNumbered#1"/>
    <dgm:cxn modelId="{94905F72-0547-4876-85BD-1CE201853F0E}" type="presParOf" srcId="{9E708B2C-9056-43B8-820C-8D4D2D591614}" destId="{F4992080-7D4E-4F2B-B608-170DDBB6006A}" srcOrd="0" destOrd="0" presId="urn:microsoft.com/office/officeart/2016/7/layout/LinearBlockProcessNumbered#1"/>
    <dgm:cxn modelId="{32F232D9-C82F-455D-A4CB-8A6F950974CB}" type="presParOf" srcId="{9E708B2C-9056-43B8-820C-8D4D2D591614}" destId="{15536E38-36FE-4A51-B620-2715BFAD5475}" srcOrd="1" destOrd="0" presId="urn:microsoft.com/office/officeart/2016/7/layout/LinearBlockProcessNumbered#1"/>
    <dgm:cxn modelId="{E1630E94-0972-452E-A256-8FE168492E2F}" type="presParOf" srcId="{9E708B2C-9056-43B8-820C-8D4D2D591614}" destId="{B158057C-23C1-45AE-9273-5935A8F6104B}" srcOrd="2" destOrd="0" presId="urn:microsoft.com/office/officeart/2016/7/layout/LinearBlockProcessNumbered#1"/>
    <dgm:cxn modelId="{3D53040A-6114-439D-91AE-A92823686B42}" type="presParOf" srcId="{09F899AB-70CA-46DA-8F8C-58514A9FEF67}" destId="{5D52B8B6-958E-480C-9455-911A104C8C73}" srcOrd="1" destOrd="0" presId="urn:microsoft.com/office/officeart/2016/7/layout/LinearBlockProcessNumbered#1"/>
    <dgm:cxn modelId="{71CD1E60-9941-432A-AAD3-6BEE9759C7CA}" type="presParOf" srcId="{09F899AB-70CA-46DA-8F8C-58514A9FEF67}" destId="{070CFBFA-AE62-406D-B2E3-4A871FE3EC95}" srcOrd="2" destOrd="0" presId="urn:microsoft.com/office/officeart/2016/7/layout/LinearBlockProcessNumbered#1"/>
    <dgm:cxn modelId="{E24E5F24-B05D-485A-B1E3-F029361EAC2F}" type="presParOf" srcId="{070CFBFA-AE62-406D-B2E3-4A871FE3EC95}" destId="{89A9B4CF-6439-46B1-B6A9-1D6CD5034774}" srcOrd="0" destOrd="0" presId="urn:microsoft.com/office/officeart/2016/7/layout/LinearBlockProcessNumbered#1"/>
    <dgm:cxn modelId="{B1A2A29E-FBA6-4188-BE73-D4752962B995}" type="presParOf" srcId="{070CFBFA-AE62-406D-B2E3-4A871FE3EC95}" destId="{379B8CE4-8135-4F2C-A5A0-E55EBE328E9A}" srcOrd="1" destOrd="0" presId="urn:microsoft.com/office/officeart/2016/7/layout/LinearBlockProcessNumbered#1"/>
    <dgm:cxn modelId="{F07F5881-E747-4C57-B3A8-80D81CA9E653}" type="presParOf" srcId="{070CFBFA-AE62-406D-B2E3-4A871FE3EC95}" destId="{9F2B2B99-E41C-48B6-9241-186B3896CDB2}" srcOrd="2" destOrd="0" presId="urn:microsoft.com/office/officeart/2016/7/layout/LinearBlockProcessNumbered#1"/>
    <dgm:cxn modelId="{CFE97617-C516-4DC5-9F9C-80DAA0EDE08F}" type="presParOf" srcId="{09F899AB-70CA-46DA-8F8C-58514A9FEF67}" destId="{88CC7DDE-DA0F-42A6-8406-A11161BD6BA9}" srcOrd="3" destOrd="0" presId="urn:microsoft.com/office/officeart/2016/7/layout/LinearBlockProcessNumbered#1"/>
    <dgm:cxn modelId="{B7A23FED-2302-47D8-8E80-C7B4D99F0301}" type="presParOf" srcId="{09F899AB-70CA-46DA-8F8C-58514A9FEF67}" destId="{4C550E1C-ACB2-4A5D-BD4A-3D5D60E405E6}" srcOrd="4" destOrd="0" presId="urn:microsoft.com/office/officeart/2016/7/layout/LinearBlockProcessNumbered#1"/>
    <dgm:cxn modelId="{B9E766C8-B1F9-4299-93D9-C5605EEE5998}" type="presParOf" srcId="{4C550E1C-ACB2-4A5D-BD4A-3D5D60E405E6}" destId="{0802B4A8-7224-4B0A-95B7-D17AEB2B2AFF}" srcOrd="0" destOrd="0" presId="urn:microsoft.com/office/officeart/2016/7/layout/LinearBlockProcessNumbered#1"/>
    <dgm:cxn modelId="{DDDBCEBE-059F-40AD-A1D1-8D888A5BCC15}" type="presParOf" srcId="{4C550E1C-ACB2-4A5D-BD4A-3D5D60E405E6}" destId="{68AC9669-DC11-473A-AA2E-579A44E78C37}" srcOrd="1" destOrd="0" presId="urn:microsoft.com/office/officeart/2016/7/layout/LinearBlockProcessNumbered#1"/>
    <dgm:cxn modelId="{90FC101C-CCF0-411F-ABB9-797553DF6D08}" type="presParOf" srcId="{4C550E1C-ACB2-4A5D-BD4A-3D5D60E405E6}" destId="{D085015A-41AF-4EFA-A104-4FD73B2362F0}" srcOrd="2" destOrd="0" presId="urn:microsoft.com/office/officeart/2016/7/layout/LinearBlock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992080-7D4E-4F2B-B608-170DDBB6006A}">
      <dsp:nvSpPr>
        <dsp:cNvPr id="0" name=""/>
        <dsp:cNvSpPr/>
      </dsp:nvSpPr>
      <dsp:spPr>
        <a:xfrm>
          <a:off x="785" y="0"/>
          <a:ext cx="3182540" cy="3725612"/>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889000">
            <a:lnSpc>
              <a:spcPct val="90000"/>
            </a:lnSpc>
            <a:spcBef>
              <a:spcPct val="0"/>
            </a:spcBef>
            <a:spcAft>
              <a:spcPct val="35000"/>
            </a:spcAft>
            <a:buNone/>
          </a:pPr>
          <a:r>
            <a:rPr lang="en-US" sz="2000" kern="1200" dirty="0"/>
            <a:t>Bank-to-ATM transactions,</a:t>
          </a:r>
        </a:p>
        <a:p>
          <a:pPr marL="0" lvl="0" indent="0" algn="l" defTabSz="889000">
            <a:lnSpc>
              <a:spcPct val="90000"/>
            </a:lnSpc>
            <a:spcBef>
              <a:spcPct val="0"/>
            </a:spcBef>
            <a:spcAft>
              <a:spcPct val="35000"/>
            </a:spcAft>
            <a:buNone/>
          </a:pPr>
          <a:r>
            <a:rPr lang="en-US" sz="2000" kern="1200" dirty="0"/>
            <a:t>Financial information protection</a:t>
          </a:r>
        </a:p>
        <a:p>
          <a:pPr marL="0" lvl="0" indent="0" algn="l" defTabSz="889000">
            <a:lnSpc>
              <a:spcPct val="90000"/>
            </a:lnSpc>
            <a:spcBef>
              <a:spcPct val="0"/>
            </a:spcBef>
            <a:spcAft>
              <a:spcPct val="35000"/>
            </a:spcAft>
            <a:buNone/>
          </a:pPr>
          <a:endParaRPr lang="en-US" sz="2000" kern="1200" dirty="0"/>
        </a:p>
      </dsp:txBody>
      <dsp:txXfrm>
        <a:off x="785" y="1490244"/>
        <a:ext cx="3182540" cy="2235367"/>
      </dsp:txXfrm>
    </dsp:sp>
    <dsp:sp modelId="{15536E38-36FE-4A51-B620-2715BFAD5475}">
      <dsp:nvSpPr>
        <dsp:cNvPr id="0" name=""/>
        <dsp:cNvSpPr/>
      </dsp:nvSpPr>
      <dsp:spPr>
        <a:xfrm>
          <a:off x="785"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endParaRPr lang="en-US" sz="6600" kern="1200" dirty="0"/>
        </a:p>
      </dsp:txBody>
      <dsp:txXfrm>
        <a:off x="785" y="0"/>
        <a:ext cx="3182540" cy="1490244"/>
      </dsp:txXfrm>
    </dsp:sp>
    <dsp:sp modelId="{89A9B4CF-6439-46B1-B6A9-1D6CD5034774}">
      <dsp:nvSpPr>
        <dsp:cNvPr id="0" name=""/>
        <dsp:cNvSpPr/>
      </dsp:nvSpPr>
      <dsp:spPr>
        <a:xfrm>
          <a:off x="3437929" y="0"/>
          <a:ext cx="3182540" cy="3725612"/>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889000">
            <a:lnSpc>
              <a:spcPct val="90000"/>
            </a:lnSpc>
            <a:spcBef>
              <a:spcPct val="0"/>
            </a:spcBef>
            <a:spcAft>
              <a:spcPct val="35000"/>
            </a:spcAft>
            <a:buNone/>
          </a:pPr>
          <a:r>
            <a:rPr lang="en-US" sz="2000" kern="1200" dirty="0"/>
            <a:t>Military and Government Communication</a:t>
          </a:r>
        </a:p>
      </dsp:txBody>
      <dsp:txXfrm>
        <a:off x="3437929" y="1490244"/>
        <a:ext cx="3182540" cy="2235367"/>
      </dsp:txXfrm>
    </dsp:sp>
    <dsp:sp modelId="{379B8CE4-8135-4F2C-A5A0-E55EBE328E9A}">
      <dsp:nvSpPr>
        <dsp:cNvPr id="0" name=""/>
        <dsp:cNvSpPr/>
      </dsp:nvSpPr>
      <dsp:spPr>
        <a:xfrm>
          <a:off x="3437929"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endParaRPr lang="en-US" sz="6600" kern="1200" dirty="0"/>
        </a:p>
      </dsp:txBody>
      <dsp:txXfrm>
        <a:off x="3437929" y="0"/>
        <a:ext cx="3182540" cy="1490244"/>
      </dsp:txXfrm>
    </dsp:sp>
    <dsp:sp modelId="{0802B4A8-7224-4B0A-95B7-D17AEB2B2AFF}">
      <dsp:nvSpPr>
        <dsp:cNvPr id="0" name=""/>
        <dsp:cNvSpPr/>
      </dsp:nvSpPr>
      <dsp:spPr>
        <a:xfrm>
          <a:off x="6875073" y="0"/>
          <a:ext cx="3182540" cy="3725612"/>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889000">
            <a:lnSpc>
              <a:spcPct val="90000"/>
            </a:lnSpc>
            <a:spcBef>
              <a:spcPct val="0"/>
            </a:spcBef>
            <a:spcAft>
              <a:spcPct val="35000"/>
            </a:spcAft>
            <a:buNone/>
          </a:pPr>
          <a:r>
            <a:rPr lang="en-US" sz="2000" kern="1200" dirty="0"/>
            <a:t>Ground to Satellite  and Satellite-to-Satellite communication.</a:t>
          </a:r>
        </a:p>
      </dsp:txBody>
      <dsp:txXfrm>
        <a:off x="6875073" y="1490244"/>
        <a:ext cx="3182540" cy="2235367"/>
      </dsp:txXfrm>
    </dsp:sp>
    <dsp:sp modelId="{68AC9669-DC11-473A-AA2E-579A44E78C37}">
      <dsp:nvSpPr>
        <dsp:cNvPr id="0" name=""/>
        <dsp:cNvSpPr/>
      </dsp:nvSpPr>
      <dsp:spPr>
        <a:xfrm>
          <a:off x="6875073"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endParaRPr lang="en-US" sz="6600" kern="1200" dirty="0"/>
        </a:p>
      </dsp:txBody>
      <dsp:txXfrm>
        <a:off x="6875073" y="0"/>
        <a:ext cx="3182540" cy="1490244"/>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1">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97D4F0E7-A380-4E8A-A5E6-02A2C57BE889}">
          <dgm:prSet phldrT="1"/>
          <dgm:t>
            <a:bodyPr/>
            <a:lstStyle/>
            <a:p>
              <a:r>
                <a:t>01</a:t>
              </a:r>
            </a:p>
          </dgm:t>
        </dgm:pt>
        <dgm:pt modelId="201" type="sibTrans" cxnId="{5712BDC4-329B-45B2-9194-A148ABB6560A}">
          <dgm:prSet phldrT="2"/>
          <dgm:t>
            <a:bodyPr/>
            <a:lstStyle/>
            <a:p>
              <a:r>
                <a:t>02</a:t>
              </a:r>
            </a:p>
          </dgm:t>
        </dgm:pt>
        <dgm:pt modelId="301" type="sibTrans" cxnId="{8984278A-33F0-4B08-ABC0-F48449CE37F3}">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png>
</file>

<file path=ppt/media/image2.jpe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5/22/2021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5775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7031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5/22/2021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99058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90950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4514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381700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691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5/22/2021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07531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5/22/2021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88086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5/22/2021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164094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A1780-A246-4C7F-9267-727EF2F4E785}"/>
              </a:ext>
              <a:ext uri="{C183D7F6-B498-43B3-948B-1728B52AA6E4}">
                <adec:decorative xmlns:adec="http://schemas.microsoft.com/office/drawing/2017/decorative" val="1"/>
              </a:ext>
            </a:extLst>
          </p:cNvPr>
          <p:cNvPicPr>
            <a:picLocks noChangeAspect="1"/>
          </p:cNvPicPr>
          <p:nvPr/>
        </p:nvPicPr>
        <p:blipFill rotWithShape="1">
          <a:blip r:embed="rId3"/>
          <a:srcRect t="3846"/>
          <a:stretch/>
        </p:blipFill>
        <p:spPr>
          <a:xfrm>
            <a:off x="20" y="10"/>
            <a:ext cx="12191979" cy="6857990"/>
          </a:xfrm>
          <a:prstGeom prst="rect">
            <a:avLst/>
          </a:prstGeom>
        </p:spPr>
      </p:pic>
      <p:sp>
        <p:nvSpPr>
          <p:cNvPr id="19" name="Rectangle 1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21" name="Rectangle 2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C0D7398C-75E5-4CB0-BA4F-D7D5CF2495D4}"/>
              </a:ext>
            </a:extLst>
          </p:cNvPr>
          <p:cNvSpPr>
            <a:spLocks noGrp="1"/>
          </p:cNvSpPr>
          <p:nvPr>
            <p:ph type="ctrTitle"/>
          </p:nvPr>
        </p:nvSpPr>
        <p:spPr>
          <a:xfrm>
            <a:off x="1276055" y="2182014"/>
            <a:ext cx="4775075" cy="1798909"/>
          </a:xfrm>
        </p:spPr>
        <p:txBody>
          <a:bodyPr>
            <a:normAutofit/>
          </a:bodyPr>
          <a:lstStyle/>
          <a:p>
            <a:r>
              <a:rPr lang="en-US" sz="4400" dirty="0">
                <a:solidFill>
                  <a:schemeClr val="tx1"/>
                </a:solidFill>
              </a:rPr>
              <a:t>Quantum key distribution:</a:t>
            </a:r>
            <a:br>
              <a:rPr lang="en-US" sz="4400" dirty="0">
                <a:solidFill>
                  <a:schemeClr val="tx1"/>
                </a:solidFill>
              </a:rPr>
            </a:br>
            <a:r>
              <a:rPr lang="en-US" sz="3600" dirty="0">
                <a:solidFill>
                  <a:schemeClr val="tx1"/>
                </a:solidFill>
              </a:rPr>
              <a:t>bb84 Protocol</a:t>
            </a:r>
          </a:p>
        </p:txBody>
      </p:sp>
      <p:sp>
        <p:nvSpPr>
          <p:cNvPr id="3" name="Subtitle 2">
            <a:extLst>
              <a:ext uri="{FF2B5EF4-FFF2-40B4-BE49-F238E27FC236}">
                <a16:creationId xmlns:a16="http://schemas.microsoft.com/office/drawing/2014/main" id="{5C5BFB45-FC34-495C-9C68-F9641246C2EE}"/>
              </a:ext>
            </a:extLst>
          </p:cNvPr>
          <p:cNvSpPr>
            <a:spLocks noGrp="1"/>
          </p:cNvSpPr>
          <p:nvPr>
            <p:ph type="subTitle" idx="1"/>
          </p:nvPr>
        </p:nvSpPr>
        <p:spPr>
          <a:xfrm>
            <a:off x="1276055" y="4147494"/>
            <a:ext cx="4775075" cy="610035"/>
          </a:xfrm>
        </p:spPr>
        <p:txBody>
          <a:bodyPr>
            <a:normAutofit/>
          </a:bodyPr>
          <a:lstStyle/>
          <a:p>
            <a:r>
              <a:rPr lang="en-US" dirty="0">
                <a:solidFill>
                  <a:schemeClr val="tx1"/>
                </a:solidFill>
              </a:rPr>
              <a:t>Rakesh Kumar A</a:t>
            </a:r>
          </a:p>
        </p:txBody>
      </p:sp>
    </p:spTree>
    <p:extLst>
      <p:ext uri="{BB962C8B-B14F-4D97-AF65-F5344CB8AC3E}">
        <p14:creationId xmlns:p14="http://schemas.microsoft.com/office/powerpoint/2010/main" val="215208291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A5454-7FD0-430D-9729-2C3AA9017B96}"/>
              </a:ext>
            </a:extLst>
          </p:cNvPr>
          <p:cNvSpPr>
            <a:spLocks noGrp="1"/>
          </p:cNvSpPr>
          <p:nvPr>
            <p:ph type="title"/>
          </p:nvPr>
        </p:nvSpPr>
        <p:spPr/>
        <p:txBody>
          <a:bodyPr/>
          <a:lstStyle/>
          <a:p>
            <a:r>
              <a:rPr lang="en-US" b="1" dirty="0"/>
              <a:t>Quantum Key Distribution(QKD)</a:t>
            </a:r>
            <a:endParaRPr lang="hi-IN" b="1" dirty="0"/>
          </a:p>
        </p:txBody>
      </p:sp>
      <p:sp>
        <p:nvSpPr>
          <p:cNvPr id="3" name="Content Placeholder 2">
            <a:extLst>
              <a:ext uri="{FF2B5EF4-FFF2-40B4-BE49-F238E27FC236}">
                <a16:creationId xmlns:a16="http://schemas.microsoft.com/office/drawing/2014/main" id="{620DE013-2F96-43F1-B24A-4F964F8B4D07}"/>
              </a:ext>
            </a:extLst>
          </p:cNvPr>
          <p:cNvSpPr>
            <a:spLocks noGrp="1"/>
          </p:cNvSpPr>
          <p:nvPr>
            <p:ph idx="1"/>
          </p:nvPr>
        </p:nvSpPr>
        <p:spPr>
          <a:xfrm>
            <a:off x="1066800" y="1616765"/>
            <a:ext cx="10058400" cy="4335979"/>
          </a:xfrm>
        </p:spPr>
        <p:txBody>
          <a:bodyPr/>
          <a:lstStyle/>
          <a:p>
            <a:pPr marL="0" indent="0">
              <a:buNone/>
            </a:pPr>
            <a:r>
              <a:rPr lang="en-US" sz="1800" dirty="0"/>
              <a:t>A quantum key-distribution protocol is a protocol that uses the quantum mechanical model that enables Alice and Bob to set up a secret key provided they have :</a:t>
            </a:r>
          </a:p>
          <a:p>
            <a:pPr marL="617220" lvl="1" indent="-342900">
              <a:buFont typeface="+mj-lt"/>
              <a:buAutoNum type="arabicPeriod"/>
            </a:pPr>
            <a:r>
              <a:rPr lang="en-US" sz="1800" dirty="0"/>
              <a:t>A </a:t>
            </a:r>
            <a:r>
              <a:rPr lang="en-US" sz="1800" b="1" dirty="0"/>
              <a:t>quantum channel </a:t>
            </a:r>
            <a:r>
              <a:rPr lang="en-US" sz="1800" dirty="0"/>
              <a:t>where Eve can read and modify messages</a:t>
            </a:r>
          </a:p>
          <a:p>
            <a:pPr marL="617220" lvl="1" indent="-342900">
              <a:buFont typeface="+mj-lt"/>
              <a:buAutoNum type="arabicPeriod"/>
            </a:pPr>
            <a:r>
              <a:rPr lang="en-US" sz="1800" dirty="0"/>
              <a:t>An </a:t>
            </a:r>
            <a:r>
              <a:rPr lang="en-US" sz="1800" b="1" dirty="0"/>
              <a:t>authenticated classical channel</a:t>
            </a:r>
            <a:r>
              <a:rPr lang="en-US" sz="1800" dirty="0"/>
              <a:t>, where Eve can read messages but not modify them</a:t>
            </a:r>
          </a:p>
          <a:p>
            <a:r>
              <a:rPr lang="en-US" sz="1800" dirty="0"/>
              <a:t>Photos have property called </a:t>
            </a:r>
            <a:r>
              <a:rPr lang="en-US" sz="1800" b="1" dirty="0"/>
              <a:t>spin</a:t>
            </a:r>
            <a:r>
              <a:rPr lang="en-US" sz="1800" dirty="0"/>
              <a:t> which can be directed by passing them by the </a:t>
            </a:r>
            <a:r>
              <a:rPr lang="en-US" sz="1800" b="1" dirty="0"/>
              <a:t>filters/basis</a:t>
            </a:r>
            <a:r>
              <a:rPr lang="en-US" sz="1800" dirty="0"/>
              <a:t>.</a:t>
            </a:r>
          </a:p>
          <a:p>
            <a:r>
              <a:rPr lang="en-US" sz="1800" dirty="0"/>
              <a:t>Alice uses 4 filters which are sub categories as :</a:t>
            </a:r>
          </a:p>
          <a:p>
            <a:pPr lvl="1"/>
            <a:r>
              <a:rPr lang="en-US" sz="1800" b="1" dirty="0"/>
              <a:t>Diagonal Scheme </a:t>
            </a:r>
          </a:p>
          <a:p>
            <a:pPr lvl="1"/>
            <a:r>
              <a:rPr lang="en-US" sz="1800" b="1" dirty="0"/>
              <a:t>Rectilinear Scheme</a:t>
            </a:r>
          </a:p>
          <a:p>
            <a:endParaRPr lang="en-US" dirty="0"/>
          </a:p>
          <a:p>
            <a:pPr marL="0" indent="0">
              <a:buNone/>
            </a:pPr>
            <a:endParaRPr lang="en-US" dirty="0"/>
          </a:p>
        </p:txBody>
      </p:sp>
    </p:spTree>
    <p:extLst>
      <p:ext uri="{BB962C8B-B14F-4D97-AF65-F5344CB8AC3E}">
        <p14:creationId xmlns:p14="http://schemas.microsoft.com/office/powerpoint/2010/main" val="2062106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636A4-D870-4129-9096-E7542EF84194}"/>
              </a:ext>
            </a:extLst>
          </p:cNvPr>
          <p:cNvSpPr>
            <a:spLocks noGrp="1"/>
          </p:cNvSpPr>
          <p:nvPr>
            <p:ph type="title"/>
          </p:nvPr>
        </p:nvSpPr>
        <p:spPr/>
        <p:txBody>
          <a:bodyPr/>
          <a:lstStyle/>
          <a:p>
            <a:r>
              <a:rPr lang="en-US" b="1" dirty="0"/>
              <a:t>Alice : Clip to show Spin of Photons</a:t>
            </a:r>
            <a:endParaRPr lang="hi-IN" b="1" dirty="0"/>
          </a:p>
        </p:txBody>
      </p:sp>
      <p:pic>
        <p:nvPicPr>
          <p:cNvPr id="6" name="PKC">
            <a:hlinkClick r:id="" action="ppaction://media"/>
            <a:extLst>
              <a:ext uri="{FF2B5EF4-FFF2-40B4-BE49-F238E27FC236}">
                <a16:creationId xmlns:a16="http://schemas.microsoft.com/office/drawing/2014/main" id="{2DB766F4-C13C-4A9A-A1C8-C0747CB9E541}"/>
              </a:ext>
            </a:extLst>
          </p:cNvPr>
          <p:cNvPicPr>
            <a:picLocks noGrp="1" noChangeAspect="1"/>
          </p:cNvPicPr>
          <p:nvPr>
            <p:ph idx="1"/>
            <a:videoFile r:link="rId2"/>
            <p:extLst>
              <p:ext uri="{DAA4B4D4-6D71-4841-9C94-3DE7FCFB9230}">
                <p14:media xmlns:p14="http://schemas.microsoft.com/office/powerpoint/2010/main" r:embed="rId1">
                  <p14:bmkLst>
                    <p14:bmk name="Bookmark 1" time="362.6661"/>
                    <p14:bmk name="Bookmark 2" time="1102.665"/>
                    <p14:bmk name="Bookmark 3" time="1792.6639"/>
                    <p14:bmk name="Bookmark 4" time="2282.6631"/>
                    <p14:bmk name="Bookmark 5" time="6652.6655"/>
                    <p14:bmk name="Bookmark 6" time="16252.6597"/>
                    <p14:bmk name="Bookmark 7" time="22122.6597"/>
                    <p14:bmk name="Bookmark 8" time="27225.3261"/>
                    <p14:bmk name="Bookmark 9" time="38801.9963"/>
                    <p14:bmk name="Bookmark 10" time="40111.9942"/>
                    <p14:bmk name="Bookmark 11" time="46461.9935"/>
                    <p14:bmk name="Bookmark 12" time="47091.9925"/>
                  </p14:bmkLst>
                </p14:media>
              </p:ext>
            </p:extLst>
          </p:nvPr>
        </p:nvPicPr>
        <p:blipFill>
          <a:blip r:embed="rId4"/>
          <a:stretch>
            <a:fillRect/>
          </a:stretch>
        </p:blipFill>
        <p:spPr>
          <a:xfrm>
            <a:off x="1066800" y="1643270"/>
            <a:ext cx="10058400" cy="4309855"/>
          </a:xfrm>
        </p:spPr>
      </p:pic>
    </p:spTree>
    <p:extLst>
      <p:ext uri="{BB962C8B-B14F-4D97-AF65-F5344CB8AC3E}">
        <p14:creationId xmlns:p14="http://schemas.microsoft.com/office/powerpoint/2010/main" val="68486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3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E06E26-FC49-4E93-873E-085ECB5CB4F3}"/>
              </a:ext>
            </a:extLst>
          </p:cNvPr>
          <p:cNvSpPr>
            <a:spLocks noGrp="1"/>
          </p:cNvSpPr>
          <p:nvPr>
            <p:ph idx="1"/>
          </p:nvPr>
        </p:nvSpPr>
        <p:spPr>
          <a:xfrm>
            <a:off x="1066800" y="662609"/>
            <a:ext cx="10058400" cy="5290135"/>
          </a:xfrm>
        </p:spPr>
        <p:txBody>
          <a:bodyPr/>
          <a:lstStyle/>
          <a:p>
            <a:r>
              <a:rPr lang="en-US" sz="1800" dirty="0"/>
              <a:t>On Other hand, Bob  and Eve tries to read the photons using 2 Basis:</a:t>
            </a:r>
          </a:p>
          <a:p>
            <a:pPr marL="617220" lvl="1" indent="-342900">
              <a:buFont typeface="+mj-lt"/>
              <a:buAutoNum type="arabicPeriod"/>
            </a:pPr>
            <a:r>
              <a:rPr lang="en-US" sz="1800" dirty="0"/>
              <a:t>Rectilinear Basis</a:t>
            </a:r>
          </a:p>
          <a:p>
            <a:pPr marL="617220" lvl="1" indent="-342900">
              <a:buFont typeface="+mj-lt"/>
              <a:buAutoNum type="arabicPeriod"/>
            </a:pPr>
            <a:r>
              <a:rPr lang="en-US" sz="1800" dirty="0"/>
              <a:t>Diagonal Basis</a:t>
            </a:r>
          </a:p>
          <a:p>
            <a:pPr marL="274320" lvl="1" indent="0">
              <a:buNone/>
            </a:pPr>
            <a:endParaRPr lang="en-US" sz="1800" dirty="0"/>
          </a:p>
          <a:p>
            <a:pPr marL="274320" lvl="1" indent="0">
              <a:buNone/>
            </a:pPr>
            <a:r>
              <a:rPr lang="en-US" sz="1800" dirty="0"/>
              <a:t>	Rectilinear basis				Diagonal Basis</a:t>
            </a:r>
          </a:p>
          <a:p>
            <a:pPr marL="274320" lvl="1" indent="0">
              <a:buNone/>
            </a:pPr>
            <a:endParaRPr lang="en-US" sz="1800" dirty="0"/>
          </a:p>
          <a:p>
            <a:pPr marL="274320" lvl="1" indent="0">
              <a:buNone/>
            </a:pPr>
            <a:endParaRPr lang="en-US" sz="1800" dirty="0"/>
          </a:p>
          <a:p>
            <a:pPr marL="274320" lvl="1" indent="0">
              <a:buNone/>
            </a:pPr>
            <a:endParaRPr lang="en-US" sz="1800" dirty="0"/>
          </a:p>
        </p:txBody>
      </p:sp>
      <p:pic>
        <p:nvPicPr>
          <p:cNvPr id="5" name="Picture 4">
            <a:extLst>
              <a:ext uri="{FF2B5EF4-FFF2-40B4-BE49-F238E27FC236}">
                <a16:creationId xmlns:a16="http://schemas.microsoft.com/office/drawing/2014/main" id="{73448F68-6ECD-4E89-A3F8-A8E86B37A3D1}"/>
              </a:ext>
            </a:extLst>
          </p:cNvPr>
          <p:cNvPicPr>
            <a:picLocks noChangeAspect="1"/>
          </p:cNvPicPr>
          <p:nvPr/>
        </p:nvPicPr>
        <p:blipFill>
          <a:blip r:embed="rId2"/>
          <a:stretch>
            <a:fillRect/>
          </a:stretch>
        </p:blipFill>
        <p:spPr>
          <a:xfrm>
            <a:off x="7512743" y="2622067"/>
            <a:ext cx="2228850" cy="2714625"/>
          </a:xfrm>
          <a:prstGeom prst="rect">
            <a:avLst/>
          </a:prstGeom>
        </p:spPr>
      </p:pic>
      <p:pic>
        <p:nvPicPr>
          <p:cNvPr id="7" name="Picture 6">
            <a:extLst>
              <a:ext uri="{FF2B5EF4-FFF2-40B4-BE49-F238E27FC236}">
                <a16:creationId xmlns:a16="http://schemas.microsoft.com/office/drawing/2014/main" id="{A6823974-5C95-4F2E-921F-251CE65231AB}"/>
              </a:ext>
            </a:extLst>
          </p:cNvPr>
          <p:cNvPicPr>
            <a:picLocks noChangeAspect="1"/>
          </p:cNvPicPr>
          <p:nvPr/>
        </p:nvPicPr>
        <p:blipFill>
          <a:blip r:embed="rId3"/>
          <a:stretch>
            <a:fillRect/>
          </a:stretch>
        </p:blipFill>
        <p:spPr>
          <a:xfrm>
            <a:off x="2039592" y="2707792"/>
            <a:ext cx="2228850" cy="2628900"/>
          </a:xfrm>
          <a:prstGeom prst="rect">
            <a:avLst/>
          </a:prstGeom>
        </p:spPr>
      </p:pic>
    </p:spTree>
    <p:extLst>
      <p:ext uri="{BB962C8B-B14F-4D97-AF65-F5344CB8AC3E}">
        <p14:creationId xmlns:p14="http://schemas.microsoft.com/office/powerpoint/2010/main" val="1441798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EDBBA-F15B-40DD-9CAA-80DF84CF253D}"/>
              </a:ext>
            </a:extLst>
          </p:cNvPr>
          <p:cNvSpPr>
            <a:spLocks noGrp="1"/>
          </p:cNvSpPr>
          <p:nvPr>
            <p:ph type="title"/>
          </p:nvPr>
        </p:nvSpPr>
        <p:spPr/>
        <p:txBody>
          <a:bodyPr/>
          <a:lstStyle/>
          <a:p>
            <a:r>
              <a:rPr lang="en-US" b="1" dirty="0"/>
              <a:t>BB84 Protocol</a:t>
            </a:r>
            <a:endParaRPr lang="hi-IN" b="1" dirty="0"/>
          </a:p>
        </p:txBody>
      </p:sp>
      <p:sp>
        <p:nvSpPr>
          <p:cNvPr id="3" name="Content Placeholder 2">
            <a:extLst>
              <a:ext uri="{FF2B5EF4-FFF2-40B4-BE49-F238E27FC236}">
                <a16:creationId xmlns:a16="http://schemas.microsoft.com/office/drawing/2014/main" id="{74EFA11A-9E6D-49C3-B2C1-36B638F833A4}"/>
              </a:ext>
            </a:extLst>
          </p:cNvPr>
          <p:cNvSpPr>
            <a:spLocks noGrp="1"/>
          </p:cNvSpPr>
          <p:nvPr>
            <p:ph idx="1"/>
          </p:nvPr>
        </p:nvSpPr>
        <p:spPr>
          <a:xfrm>
            <a:off x="1066800" y="1683026"/>
            <a:ext cx="10058400" cy="4269718"/>
          </a:xfrm>
        </p:spPr>
        <p:txBody>
          <a:bodyPr/>
          <a:lstStyle/>
          <a:p>
            <a:r>
              <a:rPr lang="en-US" sz="1800" dirty="0"/>
              <a:t>BB84 was the first security protocol implementing QKD.</a:t>
            </a:r>
          </a:p>
          <a:p>
            <a:r>
              <a:rPr lang="en-US" sz="1800" dirty="0"/>
              <a:t>Key consists of bits that will be transmitted as photons.</a:t>
            </a:r>
          </a:p>
          <a:p>
            <a:r>
              <a:rPr lang="en-US" sz="1800" dirty="0"/>
              <a:t>Each bit is encoded with random polarization basis.</a:t>
            </a:r>
          </a:p>
          <a:p>
            <a:r>
              <a:rPr lang="en-US" sz="1800" dirty="0"/>
              <a:t>This protocol is easier to implement in reality but harder to analyze.</a:t>
            </a:r>
          </a:p>
          <a:p>
            <a:r>
              <a:rPr lang="en-US" sz="1800" dirty="0"/>
              <a:t>Representation of bits :</a:t>
            </a:r>
          </a:p>
          <a:p>
            <a:endParaRPr lang="hi-IN" dirty="0"/>
          </a:p>
        </p:txBody>
      </p:sp>
      <p:pic>
        <p:nvPicPr>
          <p:cNvPr id="5" name="Picture 4">
            <a:extLst>
              <a:ext uri="{FF2B5EF4-FFF2-40B4-BE49-F238E27FC236}">
                <a16:creationId xmlns:a16="http://schemas.microsoft.com/office/drawing/2014/main" id="{5D1F606C-54AB-441C-975D-5B9D88328DF2}"/>
              </a:ext>
            </a:extLst>
          </p:cNvPr>
          <p:cNvPicPr>
            <a:picLocks noChangeAspect="1"/>
          </p:cNvPicPr>
          <p:nvPr/>
        </p:nvPicPr>
        <p:blipFill>
          <a:blip r:embed="rId2"/>
          <a:stretch>
            <a:fillRect/>
          </a:stretch>
        </p:blipFill>
        <p:spPr>
          <a:xfrm>
            <a:off x="1066800" y="3898634"/>
            <a:ext cx="4654041" cy="2054110"/>
          </a:xfrm>
          <a:prstGeom prst="rect">
            <a:avLst/>
          </a:prstGeom>
        </p:spPr>
      </p:pic>
      <p:pic>
        <p:nvPicPr>
          <p:cNvPr id="7" name="Picture 6">
            <a:extLst>
              <a:ext uri="{FF2B5EF4-FFF2-40B4-BE49-F238E27FC236}">
                <a16:creationId xmlns:a16="http://schemas.microsoft.com/office/drawing/2014/main" id="{8E882FA8-E42E-437F-A9AA-CD5D1D602359}"/>
              </a:ext>
            </a:extLst>
          </p:cNvPr>
          <p:cNvPicPr>
            <a:picLocks noChangeAspect="1"/>
          </p:cNvPicPr>
          <p:nvPr/>
        </p:nvPicPr>
        <p:blipFill>
          <a:blip r:embed="rId3"/>
          <a:stretch>
            <a:fillRect/>
          </a:stretch>
        </p:blipFill>
        <p:spPr>
          <a:xfrm>
            <a:off x="6255026" y="3898634"/>
            <a:ext cx="4870174" cy="2054110"/>
          </a:xfrm>
          <a:prstGeom prst="rect">
            <a:avLst/>
          </a:prstGeom>
        </p:spPr>
      </p:pic>
    </p:spTree>
    <p:extLst>
      <p:ext uri="{BB962C8B-B14F-4D97-AF65-F5344CB8AC3E}">
        <p14:creationId xmlns:p14="http://schemas.microsoft.com/office/powerpoint/2010/main" val="2011482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EBD1-87F7-47D6-9E1E-5CC50738ADF0}"/>
              </a:ext>
            </a:extLst>
          </p:cNvPr>
          <p:cNvSpPr>
            <a:spLocks noGrp="1"/>
          </p:cNvSpPr>
          <p:nvPr>
            <p:ph type="title"/>
          </p:nvPr>
        </p:nvSpPr>
        <p:spPr>
          <a:xfrm>
            <a:off x="1066800" y="642594"/>
            <a:ext cx="10058400" cy="868154"/>
          </a:xfrm>
        </p:spPr>
        <p:txBody>
          <a:bodyPr/>
          <a:lstStyle/>
          <a:p>
            <a:r>
              <a:rPr lang="en-US" b="1" dirty="0"/>
              <a:t>Procedure</a:t>
            </a:r>
            <a:endParaRPr lang="hi-IN" b="1" dirty="0"/>
          </a:p>
        </p:txBody>
      </p:sp>
      <p:sp>
        <p:nvSpPr>
          <p:cNvPr id="3" name="Content Placeholder 2">
            <a:extLst>
              <a:ext uri="{FF2B5EF4-FFF2-40B4-BE49-F238E27FC236}">
                <a16:creationId xmlns:a16="http://schemas.microsoft.com/office/drawing/2014/main" id="{E9D875DC-4FF8-4551-85F0-C1F758549681}"/>
              </a:ext>
            </a:extLst>
          </p:cNvPr>
          <p:cNvSpPr>
            <a:spLocks noGrp="1"/>
          </p:cNvSpPr>
          <p:nvPr>
            <p:ph idx="1"/>
          </p:nvPr>
        </p:nvSpPr>
        <p:spPr>
          <a:xfrm>
            <a:off x="1066800" y="1417983"/>
            <a:ext cx="10058400" cy="4534761"/>
          </a:xfrm>
        </p:spPr>
        <p:txBody>
          <a:bodyPr>
            <a:normAutofit lnSpcReduction="10000"/>
          </a:bodyPr>
          <a:lstStyle/>
          <a:p>
            <a:r>
              <a:rPr lang="en-US" sz="1800" b="1" dirty="0"/>
              <a:t>Step 1: </a:t>
            </a:r>
            <a:r>
              <a:rPr lang="en-US" altLang="hi-IN" sz="1800" dirty="0"/>
              <a:t>Alice transmits a polarized beam in short bursts. The polarization in each burst is randomly modulated to one of four states (horizontal, vertical, left-circular, or right-circular). Transmission takes place on Quantum Channel. This Key is called “Raw Key”.</a:t>
            </a:r>
          </a:p>
          <a:p>
            <a:r>
              <a:rPr lang="en-US" altLang="hi-IN" sz="1800" b="1" dirty="0"/>
              <a:t>Step 2: </a:t>
            </a:r>
            <a:r>
              <a:rPr lang="en-US" altLang="hi-IN" sz="1800" dirty="0"/>
              <a:t>Bob measures photon polarizations in a random sequence of basis (rectilinear or diagonal basis) and makes note of obtained raw key.</a:t>
            </a:r>
          </a:p>
          <a:p>
            <a:pPr lvl="1"/>
            <a:r>
              <a:rPr lang="en-US" altLang="hi-IN" sz="1800" b="1" dirty="0"/>
              <a:t>Note</a:t>
            </a:r>
            <a:r>
              <a:rPr lang="en-US" altLang="hi-IN" sz="1800" dirty="0"/>
              <a:t>: Raw Key is not the final key.</a:t>
            </a:r>
          </a:p>
          <a:p>
            <a:pPr marL="266700" indent="-266700"/>
            <a:r>
              <a:rPr lang="en-US" altLang="hi-IN" sz="1800" b="1" dirty="0"/>
              <a:t>Step 3</a:t>
            </a:r>
            <a:r>
              <a:rPr lang="en-US" altLang="hi-IN" sz="1800" dirty="0"/>
              <a:t>: Bob announces on the public channel what sequence of basis were used. </a:t>
            </a:r>
          </a:p>
          <a:p>
            <a:pPr marL="266700" indent="-266700"/>
            <a:r>
              <a:rPr lang="en-US" altLang="hi-IN" sz="1800" b="1" dirty="0"/>
              <a:t>Step 4:  </a:t>
            </a:r>
            <a:r>
              <a:rPr lang="en-US" altLang="hi-IN" sz="1800" dirty="0"/>
              <a:t>After having  a look on basis order of Bob used. Alice also announces on the public channel such that bob will know which basis were correctly chosen.</a:t>
            </a:r>
          </a:p>
          <a:p>
            <a:r>
              <a:rPr lang="en-US" sz="1800" b="1" dirty="0"/>
              <a:t>Step 5: </a:t>
            </a:r>
            <a:r>
              <a:rPr lang="en-US" altLang="hi-IN" sz="1800" dirty="0"/>
              <a:t>Alice and Bob discard all observations/bits which are not correctly-chosen basis. </a:t>
            </a:r>
          </a:p>
          <a:p>
            <a:r>
              <a:rPr lang="en-US" sz="1800" b="1" dirty="0"/>
              <a:t>Step 6: </a:t>
            </a:r>
            <a:r>
              <a:rPr lang="en-US" sz="1800" dirty="0"/>
              <a:t>To check if eavesdropping took place or not, Alice chooses random bits from the key and send it to Bob over public channel.</a:t>
            </a:r>
          </a:p>
          <a:p>
            <a:endParaRPr lang="hi-IN" b="1" dirty="0"/>
          </a:p>
        </p:txBody>
      </p:sp>
    </p:spTree>
    <p:extLst>
      <p:ext uri="{BB962C8B-B14F-4D97-AF65-F5344CB8AC3E}">
        <p14:creationId xmlns:p14="http://schemas.microsoft.com/office/powerpoint/2010/main" val="25552348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65F44-BF6D-47F2-82A0-033AC3F59D71}"/>
              </a:ext>
            </a:extLst>
          </p:cNvPr>
          <p:cNvSpPr>
            <a:spLocks noGrp="1"/>
          </p:cNvSpPr>
          <p:nvPr>
            <p:ph type="title"/>
          </p:nvPr>
        </p:nvSpPr>
        <p:spPr>
          <a:xfrm>
            <a:off x="1066800" y="642594"/>
            <a:ext cx="10058400" cy="801893"/>
          </a:xfrm>
        </p:spPr>
        <p:txBody>
          <a:bodyPr>
            <a:normAutofit fontScale="90000"/>
          </a:bodyPr>
          <a:lstStyle/>
          <a:p>
            <a:br>
              <a:rPr lang="en-US" dirty="0"/>
            </a:br>
            <a:r>
              <a:rPr lang="en-US" sz="4000" b="1" dirty="0"/>
              <a:t>Procedure</a:t>
            </a:r>
            <a:br>
              <a:rPr lang="en-US" dirty="0"/>
            </a:br>
            <a:endParaRPr lang="hi-IN" dirty="0"/>
          </a:p>
        </p:txBody>
      </p:sp>
      <p:sp>
        <p:nvSpPr>
          <p:cNvPr id="3" name="Content Placeholder 2">
            <a:extLst>
              <a:ext uri="{FF2B5EF4-FFF2-40B4-BE49-F238E27FC236}">
                <a16:creationId xmlns:a16="http://schemas.microsoft.com/office/drawing/2014/main" id="{22FD3D72-4E38-4D8E-A5CE-E158D22E1624}"/>
              </a:ext>
            </a:extLst>
          </p:cNvPr>
          <p:cNvSpPr>
            <a:spLocks noGrp="1"/>
          </p:cNvSpPr>
          <p:nvPr>
            <p:ph idx="1"/>
          </p:nvPr>
        </p:nvSpPr>
        <p:spPr>
          <a:xfrm>
            <a:off x="1066800" y="1444487"/>
            <a:ext cx="10058400" cy="4508257"/>
          </a:xfrm>
        </p:spPr>
        <p:txBody>
          <a:bodyPr/>
          <a:lstStyle/>
          <a:p>
            <a:r>
              <a:rPr lang="en-US" sz="1800" b="1" dirty="0"/>
              <a:t>Step 7: </a:t>
            </a:r>
            <a:r>
              <a:rPr lang="en-US" sz="1800" dirty="0"/>
              <a:t>Bob cross checks those bits with his bits and  if:</a:t>
            </a:r>
          </a:p>
          <a:p>
            <a:pPr marL="617220" lvl="1" indent="-342900">
              <a:buFont typeface="+mj-lt"/>
              <a:buAutoNum type="arabicPeriod"/>
            </a:pPr>
            <a:r>
              <a:rPr lang="en-US" sz="1800" dirty="0"/>
              <a:t> all bits are matching then they </a:t>
            </a:r>
            <a:r>
              <a:rPr lang="en-US" sz="1800" b="1" dirty="0"/>
              <a:t>drop those publicly announced bits</a:t>
            </a:r>
            <a:r>
              <a:rPr lang="en-US" sz="1800" dirty="0"/>
              <a:t> and rest of the remaining bits become </a:t>
            </a:r>
            <a:r>
              <a:rPr lang="en-US" sz="1800" b="1" dirty="0"/>
              <a:t>Key</a:t>
            </a:r>
            <a:r>
              <a:rPr lang="en-US" sz="1800" dirty="0"/>
              <a:t>.</a:t>
            </a:r>
          </a:p>
          <a:p>
            <a:pPr marL="617220" lvl="1" indent="-342900">
              <a:buFont typeface="+mj-lt"/>
              <a:buAutoNum type="arabicPeriod"/>
            </a:pPr>
            <a:r>
              <a:rPr lang="en-US" sz="1800" dirty="0"/>
              <a:t>Even if there is a single bit change then Alice and Bob will drop the key completely and the procedure is started again. This indicates that some interference has took place with the communication.</a:t>
            </a:r>
          </a:p>
          <a:p>
            <a:pPr marL="274320" lvl="1" indent="0">
              <a:buNone/>
            </a:pPr>
            <a:endParaRPr lang="en-US" sz="1800" dirty="0"/>
          </a:p>
        </p:txBody>
      </p:sp>
    </p:spTree>
    <p:extLst>
      <p:ext uri="{BB962C8B-B14F-4D97-AF65-F5344CB8AC3E}">
        <p14:creationId xmlns:p14="http://schemas.microsoft.com/office/powerpoint/2010/main" val="2182495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A0BB7-AC5F-4CFB-A7A1-8E1C0A952029}"/>
              </a:ext>
            </a:extLst>
          </p:cNvPr>
          <p:cNvSpPr>
            <a:spLocks noGrp="1"/>
          </p:cNvSpPr>
          <p:nvPr>
            <p:ph type="title"/>
          </p:nvPr>
        </p:nvSpPr>
        <p:spPr>
          <a:xfrm>
            <a:off x="1066800" y="642594"/>
            <a:ext cx="10058400" cy="722380"/>
          </a:xfrm>
        </p:spPr>
        <p:txBody>
          <a:bodyPr/>
          <a:lstStyle/>
          <a:p>
            <a:r>
              <a:rPr lang="en-US" b="1" dirty="0"/>
              <a:t>Example</a:t>
            </a:r>
            <a:endParaRPr lang="hi-IN" b="1" dirty="0"/>
          </a:p>
        </p:txBody>
      </p:sp>
      <p:pic>
        <p:nvPicPr>
          <p:cNvPr id="5" name="Example">
            <a:hlinkClick r:id="" action="ppaction://media"/>
            <a:extLst>
              <a:ext uri="{FF2B5EF4-FFF2-40B4-BE49-F238E27FC236}">
                <a16:creationId xmlns:a16="http://schemas.microsoft.com/office/drawing/2014/main" id="{B31EEAA1-CEF8-4DC4-8E1D-BED1D22E463E}"/>
              </a:ext>
            </a:extLst>
          </p:cNvPr>
          <p:cNvPicPr>
            <a:picLocks noGrp="1" noChangeAspect="1"/>
          </p:cNvPicPr>
          <p:nvPr>
            <p:ph idx="1"/>
            <a:videoFile r:link="rId2"/>
            <p:extLst>
              <p:ext uri="{DAA4B4D4-6D71-4841-9C94-3DE7FCFB9230}">
                <p14:media xmlns:p14="http://schemas.microsoft.com/office/powerpoint/2010/main" r:embed="rId1">
                  <p14:bmkLst>
                    <p14:bmk name="Bookmark 1" time="31735.9963"/>
                    <p14:bmk name="Bookmark 2" time="42459.4358"/>
                    <p14:bmk name="Bookmark 3" time="55197.2665"/>
                    <p14:bmk name="Bookmark 4" time="99586.6767"/>
                    <p14:bmk name="Bookmark 5" time="137028.1792"/>
                    <p14:bmk name="Bookmark 6" time="170995.7279"/>
                    <p14:bmk name="Bookmark 7" time="186435.5227"/>
                    <p14:bmk name="Bookmark 8" time="197243.3791"/>
                  </p14:bmkLst>
                </p14:media>
              </p:ext>
            </p:extLst>
          </p:nvPr>
        </p:nvPicPr>
        <p:blipFill>
          <a:blip r:embed="rId4"/>
          <a:stretch>
            <a:fillRect/>
          </a:stretch>
        </p:blipFill>
        <p:spPr>
          <a:xfrm>
            <a:off x="1066800" y="1364974"/>
            <a:ext cx="10058400" cy="4588151"/>
          </a:xfrm>
        </p:spPr>
      </p:pic>
    </p:spTree>
    <p:extLst>
      <p:ext uri="{BB962C8B-B14F-4D97-AF65-F5344CB8AC3E}">
        <p14:creationId xmlns:p14="http://schemas.microsoft.com/office/powerpoint/2010/main" val="3289897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26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A272F-71EF-4499-87F0-DF8599DC7C84}"/>
              </a:ext>
            </a:extLst>
          </p:cNvPr>
          <p:cNvSpPr>
            <a:spLocks noGrp="1"/>
          </p:cNvSpPr>
          <p:nvPr>
            <p:ph type="title"/>
          </p:nvPr>
        </p:nvSpPr>
        <p:spPr/>
        <p:txBody>
          <a:bodyPr/>
          <a:lstStyle/>
          <a:p>
            <a:r>
              <a:rPr lang="en-US" b="1" dirty="0"/>
              <a:t>Pros and Cons</a:t>
            </a:r>
            <a:endParaRPr lang="hi-IN" b="1" dirty="0"/>
          </a:p>
        </p:txBody>
      </p:sp>
      <p:sp>
        <p:nvSpPr>
          <p:cNvPr id="3" name="Content Placeholder 2">
            <a:extLst>
              <a:ext uri="{FF2B5EF4-FFF2-40B4-BE49-F238E27FC236}">
                <a16:creationId xmlns:a16="http://schemas.microsoft.com/office/drawing/2014/main" id="{BBE41D9C-4CDA-4B7E-B2D8-8A7078835B58}"/>
              </a:ext>
            </a:extLst>
          </p:cNvPr>
          <p:cNvSpPr>
            <a:spLocks noGrp="1"/>
          </p:cNvSpPr>
          <p:nvPr>
            <p:ph idx="1"/>
          </p:nvPr>
        </p:nvSpPr>
        <p:spPr/>
        <p:txBody>
          <a:bodyPr/>
          <a:lstStyle/>
          <a:p>
            <a:r>
              <a:rPr lang="en-US" sz="1800" b="1" dirty="0"/>
              <a:t>Merits:</a:t>
            </a:r>
          </a:p>
          <a:p>
            <a:pPr marL="617220" lvl="1" indent="-342900">
              <a:buFont typeface="+mj-lt"/>
              <a:buAutoNum type="arabicPeriod"/>
            </a:pPr>
            <a:r>
              <a:rPr lang="en-US" sz="1800" dirty="0"/>
              <a:t>Nearly Impossible to steal</a:t>
            </a:r>
          </a:p>
          <a:p>
            <a:pPr marL="617220" lvl="1" indent="-342900">
              <a:buFont typeface="+mj-lt"/>
              <a:buAutoNum type="arabicPeriod"/>
            </a:pPr>
            <a:r>
              <a:rPr lang="en-US" sz="1800" dirty="0"/>
              <a:t>Detect if someone is listening</a:t>
            </a:r>
          </a:p>
          <a:p>
            <a:pPr marL="617220" lvl="1" indent="-342900">
              <a:buFont typeface="+mj-lt"/>
              <a:buAutoNum type="arabicPeriod"/>
            </a:pPr>
            <a:r>
              <a:rPr lang="en-US" sz="1800" dirty="0"/>
              <a:t>Can find if Eve is present or not at the time of key distribution itself. Which mean, messages are only sent when it is confirmed that Eve is not part of channel.</a:t>
            </a:r>
          </a:p>
          <a:p>
            <a:pPr marL="274320" lvl="1" indent="0">
              <a:buNone/>
            </a:pPr>
            <a:endParaRPr lang="en-US" sz="1800" dirty="0"/>
          </a:p>
          <a:p>
            <a:pPr marL="182880" lvl="1">
              <a:lnSpc>
                <a:spcPct val="120000"/>
              </a:lnSpc>
              <a:spcBef>
                <a:spcPts val="900"/>
              </a:spcBef>
            </a:pPr>
            <a:r>
              <a:rPr lang="en-US" sz="1800" b="1" dirty="0"/>
              <a:t>Limitations:</a:t>
            </a:r>
          </a:p>
          <a:p>
            <a:pPr marL="617220" lvl="1" indent="-342900">
              <a:buFont typeface="+mj-lt"/>
              <a:buAutoNum type="arabicPeriod"/>
            </a:pPr>
            <a:r>
              <a:rPr lang="en-US" sz="1800" dirty="0"/>
              <a:t>Distance of communication, current limitation is 60 miles ~ 96KM.</a:t>
            </a:r>
          </a:p>
          <a:p>
            <a:pPr marL="617220" lvl="1" indent="-342900">
              <a:buFont typeface="+mj-lt"/>
              <a:buAutoNum type="arabicPeriod"/>
            </a:pPr>
            <a:r>
              <a:rPr lang="en-US" sz="1800" dirty="0"/>
              <a:t>Photons can be sabotaged easily.</a:t>
            </a:r>
          </a:p>
          <a:p>
            <a:pPr marL="617220" lvl="1" indent="-342900">
              <a:buFont typeface="+mj-lt"/>
              <a:buAutoNum type="arabicPeriod"/>
            </a:pPr>
            <a:r>
              <a:rPr lang="en-US" sz="1800" dirty="0"/>
              <a:t>Not compatible with  traditional networks.</a:t>
            </a:r>
          </a:p>
          <a:p>
            <a:pPr marL="274320" lvl="1" indent="0">
              <a:buNone/>
            </a:pPr>
            <a:endParaRPr lang="en-US" dirty="0"/>
          </a:p>
        </p:txBody>
      </p:sp>
    </p:spTree>
    <p:extLst>
      <p:ext uri="{BB962C8B-B14F-4D97-AF65-F5344CB8AC3E}">
        <p14:creationId xmlns:p14="http://schemas.microsoft.com/office/powerpoint/2010/main" val="136270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B8085-1FFF-44DD-A144-D794D923CF00}"/>
              </a:ext>
            </a:extLst>
          </p:cNvPr>
          <p:cNvSpPr>
            <a:spLocks noGrp="1"/>
          </p:cNvSpPr>
          <p:nvPr>
            <p:ph type="title"/>
          </p:nvPr>
        </p:nvSpPr>
        <p:spPr>
          <a:xfrm>
            <a:off x="1066800" y="642594"/>
            <a:ext cx="10058400" cy="1371600"/>
          </a:xfrm>
        </p:spPr>
        <p:txBody>
          <a:bodyPr>
            <a:normAutofit/>
          </a:bodyPr>
          <a:lstStyle/>
          <a:p>
            <a:pPr algn="ctr"/>
            <a:r>
              <a:rPr lang="en-US" b="1" dirty="0"/>
              <a:t>Applications</a:t>
            </a:r>
          </a:p>
        </p:txBody>
      </p:sp>
      <p:graphicFrame>
        <p:nvGraphicFramePr>
          <p:cNvPr id="5" name="Content Placeholder 2" descr="SmartArt Process Diagram">
            <a:extLst>
              <a:ext uri="{FF2B5EF4-FFF2-40B4-BE49-F238E27FC236}">
                <a16:creationId xmlns:a16="http://schemas.microsoft.com/office/drawing/2014/main" id="{60233515-42BF-4401-AB7F-458C06159D34}"/>
              </a:ext>
            </a:extLst>
          </p:cNvPr>
          <p:cNvGraphicFramePr>
            <a:graphicFrameLocks noGrp="1"/>
          </p:cNvGraphicFramePr>
          <p:nvPr>
            <p:ph idx="1"/>
            <p:extLst>
              <p:ext uri="{D42A27DB-BD31-4B8C-83A1-F6EECF244321}">
                <p14:modId xmlns:p14="http://schemas.microsoft.com/office/powerpoint/2010/main" val="2336917638"/>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33773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6958F-1F0D-45D3-B06B-83A4BF0CFA44}"/>
              </a:ext>
            </a:extLst>
          </p:cNvPr>
          <p:cNvSpPr>
            <a:spLocks noGrp="1"/>
          </p:cNvSpPr>
          <p:nvPr>
            <p:ph type="title"/>
          </p:nvPr>
        </p:nvSpPr>
        <p:spPr/>
        <p:txBody>
          <a:bodyPr/>
          <a:lstStyle/>
          <a:p>
            <a:r>
              <a:rPr lang="en-US" b="1" dirty="0"/>
              <a:t>Fun Facts</a:t>
            </a:r>
            <a:endParaRPr lang="hi-IN" b="1" dirty="0"/>
          </a:p>
        </p:txBody>
      </p:sp>
      <p:sp>
        <p:nvSpPr>
          <p:cNvPr id="3" name="Content Placeholder 2">
            <a:extLst>
              <a:ext uri="{FF2B5EF4-FFF2-40B4-BE49-F238E27FC236}">
                <a16:creationId xmlns:a16="http://schemas.microsoft.com/office/drawing/2014/main" id="{BB24B5B0-372A-44FC-82B7-AAFC1D9B391C}"/>
              </a:ext>
            </a:extLst>
          </p:cNvPr>
          <p:cNvSpPr>
            <a:spLocks noGrp="1"/>
          </p:cNvSpPr>
          <p:nvPr>
            <p:ph idx="1"/>
          </p:nvPr>
        </p:nvSpPr>
        <p:spPr/>
        <p:txBody>
          <a:bodyPr>
            <a:normAutofit/>
          </a:bodyPr>
          <a:lstStyle/>
          <a:p>
            <a:r>
              <a:rPr lang="en-US" sz="1800" b="1" dirty="0"/>
              <a:t>On 22nd Mar 2021</a:t>
            </a:r>
            <a:r>
              <a:rPr lang="en-US" sz="1800" dirty="0"/>
              <a:t>, </a:t>
            </a:r>
            <a:r>
              <a:rPr lang="en-US" sz="2800" dirty="0"/>
              <a:t>DRDO successfully tests quantum key distribution tech for secure communication between 2 facilities over 12 KM.</a:t>
            </a:r>
          </a:p>
          <a:p>
            <a:r>
              <a:rPr lang="en-US" sz="2800" dirty="0"/>
              <a:t>China 14th five-year plan calls for increased investment in a number of emerging sectors, from cryptocurrencies to </a:t>
            </a:r>
            <a:r>
              <a:rPr lang="en-US" sz="2800" b="1" dirty="0"/>
              <a:t>quantum computing</a:t>
            </a:r>
            <a:r>
              <a:rPr lang="en-US" sz="2800" dirty="0"/>
              <a:t>.</a:t>
            </a:r>
          </a:p>
        </p:txBody>
      </p:sp>
    </p:spTree>
    <p:extLst>
      <p:ext uri="{BB962C8B-B14F-4D97-AF65-F5344CB8AC3E}">
        <p14:creationId xmlns:p14="http://schemas.microsoft.com/office/powerpoint/2010/main" val="421243575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E224-35F7-461D-B1A2-B8C94BA24E63}"/>
              </a:ext>
            </a:extLst>
          </p:cNvPr>
          <p:cNvSpPr>
            <a:spLocks noGrp="1"/>
          </p:cNvSpPr>
          <p:nvPr>
            <p:ph type="title"/>
          </p:nvPr>
        </p:nvSpPr>
        <p:spPr>
          <a:xfrm>
            <a:off x="1066800" y="642594"/>
            <a:ext cx="10058400" cy="960919"/>
          </a:xfrm>
        </p:spPr>
        <p:txBody>
          <a:bodyPr/>
          <a:lstStyle/>
          <a:p>
            <a:r>
              <a:rPr lang="en-US" b="1" dirty="0"/>
              <a:t>Outline</a:t>
            </a:r>
            <a:endParaRPr lang="hi-IN" b="1" dirty="0"/>
          </a:p>
        </p:txBody>
      </p:sp>
      <p:sp>
        <p:nvSpPr>
          <p:cNvPr id="3" name="Content Placeholder 2">
            <a:extLst>
              <a:ext uri="{FF2B5EF4-FFF2-40B4-BE49-F238E27FC236}">
                <a16:creationId xmlns:a16="http://schemas.microsoft.com/office/drawing/2014/main" id="{1F5BDF82-D630-4FF1-A202-EB5606CD4918}"/>
              </a:ext>
            </a:extLst>
          </p:cNvPr>
          <p:cNvSpPr>
            <a:spLocks noGrp="1"/>
          </p:cNvSpPr>
          <p:nvPr>
            <p:ph idx="1"/>
          </p:nvPr>
        </p:nvSpPr>
        <p:spPr>
          <a:xfrm>
            <a:off x="1066800" y="1510748"/>
            <a:ext cx="10058400" cy="4441996"/>
          </a:xfrm>
        </p:spPr>
        <p:txBody>
          <a:bodyPr>
            <a:normAutofit lnSpcReduction="10000"/>
          </a:bodyPr>
          <a:lstStyle/>
          <a:p>
            <a:r>
              <a:rPr lang="en-US" dirty="0"/>
              <a:t>Classical Cryptography</a:t>
            </a:r>
          </a:p>
          <a:p>
            <a:r>
              <a:rPr lang="en-US" dirty="0"/>
              <a:t>One-Time Pad</a:t>
            </a:r>
          </a:p>
          <a:p>
            <a:r>
              <a:rPr lang="en-US" dirty="0"/>
              <a:t>Classical Key Distribution</a:t>
            </a:r>
          </a:p>
          <a:p>
            <a:r>
              <a:rPr lang="en-US" dirty="0"/>
              <a:t>Why Quantum Cryptography?</a:t>
            </a:r>
          </a:p>
          <a:p>
            <a:r>
              <a:rPr lang="en-US" dirty="0"/>
              <a:t>Principles to know</a:t>
            </a:r>
          </a:p>
          <a:p>
            <a:pPr lvl="1"/>
            <a:r>
              <a:rPr lang="en-US" sz="1400" dirty="0"/>
              <a:t>Heisenberg Uncertainty </a:t>
            </a:r>
          </a:p>
          <a:p>
            <a:pPr lvl="1"/>
            <a:r>
              <a:rPr lang="en-US" sz="1400" dirty="0"/>
              <a:t> Photon Polarization</a:t>
            </a:r>
          </a:p>
          <a:p>
            <a:r>
              <a:rPr lang="en-US" dirty="0"/>
              <a:t>Overview on Quantum Cryptography</a:t>
            </a:r>
          </a:p>
          <a:p>
            <a:r>
              <a:rPr lang="en-US" dirty="0"/>
              <a:t>Quantum Key Distribution(QKD)</a:t>
            </a:r>
          </a:p>
          <a:p>
            <a:r>
              <a:rPr lang="en-US" dirty="0"/>
              <a:t>BB84 Protocol</a:t>
            </a:r>
          </a:p>
          <a:p>
            <a:r>
              <a:rPr lang="en-US" dirty="0"/>
              <a:t>Pros and Cons</a:t>
            </a:r>
          </a:p>
          <a:p>
            <a:r>
              <a:rPr lang="en-US" dirty="0"/>
              <a:t>Applications</a:t>
            </a:r>
          </a:p>
          <a:p>
            <a:r>
              <a:rPr lang="en-US" dirty="0"/>
              <a:t>Fun Facts</a:t>
            </a:r>
          </a:p>
        </p:txBody>
      </p:sp>
    </p:spTree>
    <p:extLst>
      <p:ext uri="{BB962C8B-B14F-4D97-AF65-F5344CB8AC3E}">
        <p14:creationId xmlns:p14="http://schemas.microsoft.com/office/powerpoint/2010/main" val="2525327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5551A-019D-44C4-9E5F-7ED72E349AED}"/>
              </a:ext>
            </a:extLst>
          </p:cNvPr>
          <p:cNvSpPr>
            <a:spLocks noGrp="1"/>
          </p:cNvSpPr>
          <p:nvPr>
            <p:ph type="title"/>
          </p:nvPr>
        </p:nvSpPr>
        <p:spPr/>
        <p:txBody>
          <a:bodyPr/>
          <a:lstStyle/>
          <a:p>
            <a:r>
              <a:rPr lang="en-IN" b="1"/>
              <a:t>REFERENCE</a:t>
            </a:r>
            <a:endParaRPr lang="hi-IN" b="1" dirty="0"/>
          </a:p>
        </p:txBody>
      </p:sp>
      <p:sp>
        <p:nvSpPr>
          <p:cNvPr id="3" name="Content Placeholder 2">
            <a:extLst>
              <a:ext uri="{FF2B5EF4-FFF2-40B4-BE49-F238E27FC236}">
                <a16:creationId xmlns:a16="http://schemas.microsoft.com/office/drawing/2014/main" id="{72FECABB-7CD3-421F-AA38-9558D4949949}"/>
              </a:ext>
            </a:extLst>
          </p:cNvPr>
          <p:cNvSpPr>
            <a:spLocks noGrp="1"/>
          </p:cNvSpPr>
          <p:nvPr>
            <p:ph idx="1"/>
          </p:nvPr>
        </p:nvSpPr>
        <p:spPr/>
        <p:txBody>
          <a:bodyPr/>
          <a:lstStyle/>
          <a:p>
            <a:r>
              <a:rPr lang="en-US" sz="1800" dirty="0"/>
              <a:t>Simple Proof of Security of the BB84 Quantum Key Distribution Protocol Peter W. Shor and John </a:t>
            </a:r>
            <a:r>
              <a:rPr lang="en-US" sz="1800" dirty="0" err="1"/>
              <a:t>Preskill</a:t>
            </a:r>
            <a:r>
              <a:rPr lang="en-US" sz="1800" dirty="0"/>
              <a:t>    Phys. Rev. Lett. 85, 441</a:t>
            </a:r>
          </a:p>
          <a:p>
            <a:pPr marL="0" indent="0" algn="l">
              <a:buNone/>
            </a:pPr>
            <a:endParaRPr lang="hi-IN" sz="1800" dirty="0"/>
          </a:p>
        </p:txBody>
      </p:sp>
    </p:spTree>
    <p:extLst>
      <p:ext uri="{BB962C8B-B14F-4D97-AF65-F5344CB8AC3E}">
        <p14:creationId xmlns:p14="http://schemas.microsoft.com/office/powerpoint/2010/main" val="3869026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9BD32-7B2C-4F4B-A553-FB9CABEA0340}"/>
              </a:ext>
            </a:extLst>
          </p:cNvPr>
          <p:cNvSpPr>
            <a:spLocks noGrp="1"/>
          </p:cNvSpPr>
          <p:nvPr>
            <p:ph type="title"/>
          </p:nvPr>
        </p:nvSpPr>
        <p:spPr/>
        <p:txBody>
          <a:bodyPr/>
          <a:lstStyle/>
          <a:p>
            <a:r>
              <a:rPr lang="en-US" b="1" dirty="0"/>
              <a:t>Classical Cryptography</a:t>
            </a:r>
            <a:endParaRPr lang="hi-IN" b="1" dirty="0"/>
          </a:p>
        </p:txBody>
      </p:sp>
      <p:sp>
        <p:nvSpPr>
          <p:cNvPr id="3" name="Content Placeholder 2">
            <a:extLst>
              <a:ext uri="{FF2B5EF4-FFF2-40B4-BE49-F238E27FC236}">
                <a16:creationId xmlns:a16="http://schemas.microsoft.com/office/drawing/2014/main" id="{16497C9A-42F6-4AD3-8BBC-D208D672C99B}"/>
              </a:ext>
            </a:extLst>
          </p:cNvPr>
          <p:cNvSpPr>
            <a:spLocks noGrp="1"/>
          </p:cNvSpPr>
          <p:nvPr>
            <p:ph idx="1"/>
          </p:nvPr>
        </p:nvSpPr>
        <p:spPr>
          <a:xfrm>
            <a:off x="1066800" y="4581144"/>
            <a:ext cx="10058400" cy="1371600"/>
          </a:xfrm>
        </p:spPr>
        <p:txBody>
          <a:bodyPr/>
          <a:lstStyle/>
          <a:p>
            <a:endParaRPr lang="en-US" sz="1800" dirty="0"/>
          </a:p>
          <a:p>
            <a:r>
              <a:rPr lang="en-US" sz="1800" dirty="0"/>
              <a:t>Suppose Alice and Bob wish to communicate in the presence on an eavesdropper Eve.</a:t>
            </a:r>
          </a:p>
          <a:p>
            <a:r>
              <a:rPr lang="en-US" sz="1800" dirty="0"/>
              <a:t>A provably secure classical scheme exists for this, called the one-time pad.</a:t>
            </a:r>
          </a:p>
          <a:p>
            <a:endParaRPr lang="en-US" dirty="0"/>
          </a:p>
          <a:p>
            <a:endParaRPr lang="en-US" dirty="0"/>
          </a:p>
          <a:p>
            <a:endParaRPr lang="hi-IN" dirty="0"/>
          </a:p>
        </p:txBody>
      </p:sp>
      <p:pic>
        <p:nvPicPr>
          <p:cNvPr id="5" name="Picture 4">
            <a:extLst>
              <a:ext uri="{FF2B5EF4-FFF2-40B4-BE49-F238E27FC236}">
                <a16:creationId xmlns:a16="http://schemas.microsoft.com/office/drawing/2014/main" id="{6F3717AE-E91C-4B90-8E7C-D74F35AD62F6}"/>
              </a:ext>
            </a:extLst>
          </p:cNvPr>
          <p:cNvPicPr>
            <a:picLocks noChangeAspect="1"/>
          </p:cNvPicPr>
          <p:nvPr/>
        </p:nvPicPr>
        <p:blipFill>
          <a:blip r:embed="rId2"/>
          <a:stretch>
            <a:fillRect/>
          </a:stretch>
        </p:blipFill>
        <p:spPr>
          <a:xfrm>
            <a:off x="2464904" y="2014194"/>
            <a:ext cx="7633252" cy="2455628"/>
          </a:xfrm>
          <a:prstGeom prst="rect">
            <a:avLst/>
          </a:prstGeom>
        </p:spPr>
      </p:pic>
    </p:spTree>
    <p:extLst>
      <p:ext uri="{BB962C8B-B14F-4D97-AF65-F5344CB8AC3E}">
        <p14:creationId xmlns:p14="http://schemas.microsoft.com/office/powerpoint/2010/main" val="7477114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EE528-63FC-4AF8-8804-E1789FB4968D}"/>
              </a:ext>
            </a:extLst>
          </p:cNvPr>
          <p:cNvSpPr>
            <a:spLocks noGrp="1"/>
          </p:cNvSpPr>
          <p:nvPr>
            <p:ph type="title"/>
          </p:nvPr>
        </p:nvSpPr>
        <p:spPr>
          <a:xfrm>
            <a:off x="1066800" y="642594"/>
            <a:ext cx="10058400" cy="1186206"/>
          </a:xfrm>
        </p:spPr>
        <p:txBody>
          <a:bodyPr/>
          <a:lstStyle/>
          <a:p>
            <a:r>
              <a:rPr lang="en-US" b="1" dirty="0"/>
              <a:t>One Time Pad</a:t>
            </a:r>
            <a:endParaRPr lang="hi-IN" b="1"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9912C31-94B4-4DDB-980D-518A2F799FFC}"/>
                  </a:ext>
                </a:extLst>
              </p:cNvPr>
              <p:cNvSpPr>
                <a:spLocks noGrp="1"/>
              </p:cNvSpPr>
              <p:nvPr>
                <p:ph idx="1"/>
              </p:nvPr>
            </p:nvSpPr>
            <p:spPr>
              <a:xfrm>
                <a:off x="1066800" y="1722783"/>
                <a:ext cx="10058400" cy="4229961"/>
              </a:xfrm>
            </p:spPr>
            <p:txBody>
              <a:bodyPr/>
              <a:lstStyle/>
              <a:p>
                <a:r>
                  <a:rPr lang="en-US" sz="1800" dirty="0"/>
                  <a:t>The one-time pad requires Alice and Bob to share a secret key : </a:t>
                </a:r>
                <a14:m>
                  <m:oMath xmlns:m="http://schemas.openxmlformats.org/officeDocument/2006/math">
                    <m:r>
                      <a:rPr lang="en-US" sz="1800">
                        <a:latin typeface="Cambria Math" panose="02040503050406030204" pitchFamily="18" charset="0"/>
                      </a:rPr>
                      <m:t>𝒌</m:t>
                    </m:r>
                    <m:r>
                      <a:rPr lang="en-US" sz="1800">
                        <a:latin typeface="Cambria Math" panose="02040503050406030204" pitchFamily="18" charset="0"/>
                      </a:rPr>
                      <m:t>∈</m:t>
                    </m:r>
                    <m:sSup>
                      <m:sSupPr>
                        <m:ctrlPr>
                          <a:rPr lang="en-US" sz="1800" i="1">
                            <a:latin typeface="Cambria Math" panose="02040503050406030204" pitchFamily="18" charset="0"/>
                          </a:rPr>
                        </m:ctrlPr>
                      </m:sSupPr>
                      <m:e>
                        <m:r>
                          <a:rPr lang="en-US" sz="1800">
                            <a:latin typeface="Cambria Math" panose="02040503050406030204" pitchFamily="18" charset="0"/>
                          </a:rPr>
                          <m:t>{</m:t>
                        </m:r>
                        <m:r>
                          <a:rPr lang="en-US" sz="1800">
                            <a:latin typeface="Cambria Math" panose="02040503050406030204" pitchFamily="18" charset="0"/>
                          </a:rPr>
                          <m:t>𝟎</m:t>
                        </m:r>
                        <m:r>
                          <a:rPr lang="en-US" sz="1800">
                            <a:latin typeface="Cambria Math" panose="02040503050406030204" pitchFamily="18" charset="0"/>
                          </a:rPr>
                          <m:t>,</m:t>
                        </m:r>
                        <m:r>
                          <a:rPr lang="en-US" sz="1800">
                            <a:latin typeface="Cambria Math" panose="02040503050406030204" pitchFamily="18" charset="0"/>
                          </a:rPr>
                          <m:t>𝟏</m:t>
                        </m:r>
                        <m:r>
                          <a:rPr lang="en-US" sz="1800">
                            <a:latin typeface="Cambria Math" panose="02040503050406030204" pitchFamily="18" charset="0"/>
                          </a:rPr>
                          <m:t>}</m:t>
                        </m:r>
                      </m:e>
                      <m:sup>
                        <m:r>
                          <a:rPr lang="en-US" sz="1800">
                            <a:latin typeface="Cambria Math" panose="02040503050406030204" pitchFamily="18" charset="0"/>
                          </a:rPr>
                          <m:t>𝒏</m:t>
                        </m:r>
                      </m:sup>
                    </m:sSup>
                  </m:oMath>
                </a14:m>
                <a:r>
                  <a:rPr lang="en-US" sz="1800" dirty="0"/>
                  <a:t> uniformly distributed.</a:t>
                </a:r>
              </a:p>
              <a:p>
                <a:r>
                  <a:rPr lang="en-US" sz="1800" dirty="0"/>
                  <a:t>When Alice wishes to send the message </a:t>
                </a:r>
                <a14:m>
                  <m:oMath xmlns:m="http://schemas.openxmlformats.org/officeDocument/2006/math">
                    <m:r>
                      <a:rPr lang="en-US" sz="1800">
                        <a:latin typeface="Cambria Math" panose="02040503050406030204" pitchFamily="18" charset="0"/>
                      </a:rPr>
                      <m:t>𝒎</m:t>
                    </m:r>
                  </m:oMath>
                </a14:m>
                <a:r>
                  <a:rPr lang="en-US" sz="1800" dirty="0"/>
                  <a:t> to Bob, she computes </a:t>
                </a:r>
                <a14:m>
                  <m:oMath xmlns:m="http://schemas.openxmlformats.org/officeDocument/2006/math">
                    <m:r>
                      <a:rPr lang="en-US" sz="1800">
                        <a:latin typeface="Cambria Math" panose="02040503050406030204" pitchFamily="18" charset="0"/>
                      </a:rPr>
                      <m:t>𝒄</m:t>
                    </m:r>
                    <m:r>
                      <a:rPr lang="en-US" sz="1800">
                        <a:latin typeface="Cambria Math" panose="02040503050406030204" pitchFamily="18" charset="0"/>
                      </a:rPr>
                      <m:t>=</m:t>
                    </m:r>
                    <m:r>
                      <a:rPr lang="en-US" sz="1800">
                        <a:latin typeface="Cambria Math" panose="02040503050406030204" pitchFamily="18" charset="0"/>
                      </a:rPr>
                      <m:t>𝒎</m:t>
                    </m:r>
                    <m:r>
                      <a:rPr lang="en-US" sz="1800">
                        <a:latin typeface="Cambria Math" panose="02040503050406030204" pitchFamily="18" charset="0"/>
                      </a:rPr>
                      <m:t>⊕</m:t>
                    </m:r>
                    <m:r>
                      <a:rPr lang="en-US" sz="1800">
                        <a:latin typeface="Cambria Math" panose="02040503050406030204" pitchFamily="18" charset="0"/>
                      </a:rPr>
                      <m:t>𝒌</m:t>
                    </m:r>
                  </m:oMath>
                </a14:m>
                <a:r>
                  <a:rPr lang="en-US" sz="1800" dirty="0"/>
                  <a:t> and sends it to Bob.</a:t>
                </a:r>
              </a:p>
              <a:p>
                <a:r>
                  <a:rPr lang="en-US" sz="1800" dirty="0"/>
                  <a:t>When Bob receives </a:t>
                </a:r>
                <a14:m>
                  <m:oMath xmlns:m="http://schemas.openxmlformats.org/officeDocument/2006/math">
                    <m:r>
                      <a:rPr lang="en-US" sz="1800">
                        <a:latin typeface="Cambria Math" panose="02040503050406030204" pitchFamily="18" charset="0"/>
                      </a:rPr>
                      <m:t>𝒄</m:t>
                    </m:r>
                  </m:oMath>
                </a14:m>
                <a:r>
                  <a:rPr lang="en-US" sz="1800" dirty="0"/>
                  <a:t> he computes </a:t>
                </a:r>
                <a14:m>
                  <m:oMath xmlns:m="http://schemas.openxmlformats.org/officeDocument/2006/math">
                    <m:r>
                      <a:rPr lang="en-US" sz="1800">
                        <a:latin typeface="Cambria Math" panose="02040503050406030204" pitchFamily="18" charset="0"/>
                      </a:rPr>
                      <m:t>𝒄</m:t>
                    </m:r>
                    <m:r>
                      <a:rPr lang="en-US" sz="1800">
                        <a:latin typeface="Cambria Math" panose="02040503050406030204" pitchFamily="18" charset="0"/>
                      </a:rPr>
                      <m:t>⊕</m:t>
                    </m:r>
                    <m:r>
                      <a:rPr lang="en-US" sz="1800">
                        <a:latin typeface="Cambria Math" panose="02040503050406030204" pitchFamily="18" charset="0"/>
                      </a:rPr>
                      <m:t>𝒌</m:t>
                    </m:r>
                    <m:r>
                      <a:rPr lang="en-US" sz="1800">
                        <a:latin typeface="Cambria Math" panose="02040503050406030204" pitchFamily="18" charset="0"/>
                      </a:rPr>
                      <m:t>=</m:t>
                    </m:r>
                    <m:d>
                      <m:dPr>
                        <m:ctrlPr>
                          <a:rPr lang="en-US" sz="1800" i="1">
                            <a:latin typeface="Cambria Math" panose="02040503050406030204" pitchFamily="18" charset="0"/>
                          </a:rPr>
                        </m:ctrlPr>
                      </m:dPr>
                      <m:e>
                        <m:r>
                          <a:rPr lang="en-US" sz="1800">
                            <a:latin typeface="Cambria Math" panose="02040503050406030204" pitchFamily="18" charset="0"/>
                          </a:rPr>
                          <m:t>𝒎</m:t>
                        </m:r>
                        <m:r>
                          <a:rPr lang="en-US" sz="1800">
                            <a:latin typeface="Cambria Math" panose="02040503050406030204" pitchFamily="18" charset="0"/>
                          </a:rPr>
                          <m:t>⨁</m:t>
                        </m:r>
                        <m:r>
                          <a:rPr lang="en-US" sz="1800">
                            <a:latin typeface="Cambria Math" panose="02040503050406030204" pitchFamily="18" charset="0"/>
                          </a:rPr>
                          <m:t>𝒌</m:t>
                        </m:r>
                      </m:e>
                    </m:d>
                    <m:r>
                      <a:rPr lang="en-US" sz="1800">
                        <a:latin typeface="Cambria Math" panose="02040503050406030204" pitchFamily="18" charset="0"/>
                      </a:rPr>
                      <m:t>⨁</m:t>
                    </m:r>
                    <m:r>
                      <a:rPr lang="en-US" sz="1800">
                        <a:latin typeface="Cambria Math" panose="02040503050406030204" pitchFamily="18" charset="0"/>
                      </a:rPr>
                      <m:t>𝒌</m:t>
                    </m:r>
                    <m:r>
                      <a:rPr lang="en-US" sz="1800">
                        <a:latin typeface="Cambria Math" panose="02040503050406030204" pitchFamily="18" charset="0"/>
                      </a:rPr>
                      <m:t>=</m:t>
                    </m:r>
                    <m:r>
                      <a:rPr lang="en-US" sz="1800">
                        <a:latin typeface="Cambria Math" panose="02040503050406030204" pitchFamily="18" charset="0"/>
                      </a:rPr>
                      <m:t>𝒎</m:t>
                    </m:r>
                    <m:r>
                      <a:rPr lang="en-US" sz="1800">
                        <a:latin typeface="Cambria Math" panose="02040503050406030204" pitchFamily="18" charset="0"/>
                      </a:rPr>
                      <m:t>⨁</m:t>
                    </m:r>
                    <m:d>
                      <m:dPr>
                        <m:ctrlPr>
                          <a:rPr lang="en-US" sz="1800" i="1">
                            <a:latin typeface="Cambria Math" panose="02040503050406030204" pitchFamily="18" charset="0"/>
                          </a:rPr>
                        </m:ctrlPr>
                      </m:dPr>
                      <m:e>
                        <m:r>
                          <a:rPr lang="en-US" sz="1800">
                            <a:latin typeface="Cambria Math" panose="02040503050406030204" pitchFamily="18" charset="0"/>
                          </a:rPr>
                          <m:t>𝒌</m:t>
                        </m:r>
                        <m:r>
                          <a:rPr lang="en-US" sz="1800">
                            <a:latin typeface="Cambria Math" panose="02040503050406030204" pitchFamily="18" charset="0"/>
                          </a:rPr>
                          <m:t>⨁</m:t>
                        </m:r>
                        <m:r>
                          <a:rPr lang="en-US" sz="1800">
                            <a:latin typeface="Cambria Math" panose="02040503050406030204" pitchFamily="18" charset="0"/>
                          </a:rPr>
                          <m:t>𝒌</m:t>
                        </m:r>
                      </m:e>
                    </m:d>
                    <m:r>
                      <a:rPr lang="en-US" sz="1800">
                        <a:latin typeface="Cambria Math" panose="02040503050406030204" pitchFamily="18" charset="0"/>
                      </a:rPr>
                      <m:t>=</m:t>
                    </m:r>
                    <m:r>
                      <a:rPr lang="en-US" sz="1800">
                        <a:latin typeface="Cambria Math" panose="02040503050406030204" pitchFamily="18" charset="0"/>
                      </a:rPr>
                      <m:t>𝒎</m:t>
                    </m:r>
                    <m:r>
                      <a:rPr lang="en-US" sz="1800">
                        <a:latin typeface="Cambria Math" panose="02040503050406030204" pitchFamily="18" charset="0"/>
                      </a:rPr>
                      <m:t>⨁</m:t>
                    </m:r>
                    <m:r>
                      <a:rPr lang="en-US" sz="1800">
                        <a:latin typeface="Cambria Math" panose="02040503050406030204" pitchFamily="18" charset="0"/>
                      </a:rPr>
                      <m:t>𝟎</m:t>
                    </m:r>
                    <m:r>
                      <a:rPr lang="en-US" sz="1800">
                        <a:latin typeface="Cambria Math" panose="02040503050406030204" pitchFamily="18" charset="0"/>
                      </a:rPr>
                      <m:t>=</m:t>
                    </m:r>
                    <m:r>
                      <a:rPr lang="en-US" sz="1800">
                        <a:latin typeface="Cambria Math" panose="02040503050406030204" pitchFamily="18" charset="0"/>
                      </a:rPr>
                      <m:t>𝒎</m:t>
                    </m:r>
                  </m:oMath>
                </a14:m>
                <a:r>
                  <a:rPr lang="en-US" sz="1800" dirty="0"/>
                  <a:t> to get the original message</a:t>
                </a:r>
                <a:r>
                  <a:rPr lang="en-US" sz="1400" b="1" dirty="0">
                    <a:solidFill>
                      <a:schemeClr val="bg1"/>
                    </a:solidFill>
                  </a:rPr>
                  <a:t>. </a:t>
                </a:r>
              </a:p>
              <a:p>
                <a:r>
                  <a:rPr lang="en-US" sz="1800" b="1" dirty="0"/>
                  <a:t>Security:</a:t>
                </a:r>
              </a:p>
              <a:p>
                <a:pPr marL="0" indent="0">
                  <a:buNone/>
                </a:pPr>
                <a:r>
                  <a:rPr lang="en-US" sz="1800" dirty="0"/>
                  <a:t>	This protocol achieves perfect security, since given constant string </a:t>
                </a:r>
                <a14:m>
                  <m:oMath xmlns:m="http://schemas.openxmlformats.org/officeDocument/2006/math">
                    <m:r>
                      <a:rPr lang="en-US" sz="1800">
                        <a:latin typeface="Cambria Math" panose="02040503050406030204" pitchFamily="18" charset="0"/>
                      </a:rPr>
                      <m:t>𝐜</m:t>
                    </m:r>
                    <m:r>
                      <a:rPr lang="en-US" sz="1800">
                        <a:latin typeface="Cambria Math" panose="02040503050406030204" pitchFamily="18" charset="0"/>
                      </a:rPr>
                      <m:t>∈</m:t>
                    </m:r>
                    <m:sSup>
                      <m:sSupPr>
                        <m:ctrlPr>
                          <a:rPr lang="en-US" sz="1800" i="1">
                            <a:latin typeface="Cambria Math" panose="02040503050406030204" pitchFamily="18" charset="0"/>
                          </a:rPr>
                        </m:ctrlPr>
                      </m:sSupPr>
                      <m:e>
                        <m:r>
                          <a:rPr lang="en-US" sz="1800">
                            <a:latin typeface="Cambria Math" panose="02040503050406030204" pitchFamily="18" charset="0"/>
                          </a:rPr>
                          <m:t>{</m:t>
                        </m:r>
                        <m:r>
                          <a:rPr lang="en-US" sz="1800">
                            <a:latin typeface="Cambria Math" panose="02040503050406030204" pitchFamily="18" charset="0"/>
                          </a:rPr>
                          <m:t>𝟎</m:t>
                        </m:r>
                        <m:r>
                          <a:rPr lang="en-US" sz="1800">
                            <a:latin typeface="Cambria Math" panose="02040503050406030204" pitchFamily="18" charset="0"/>
                          </a:rPr>
                          <m:t>,</m:t>
                        </m:r>
                        <m:r>
                          <a:rPr lang="en-US" sz="1800">
                            <a:latin typeface="Cambria Math" panose="02040503050406030204" pitchFamily="18" charset="0"/>
                          </a:rPr>
                          <m:t>𝟏</m:t>
                        </m:r>
                        <m:r>
                          <a:rPr lang="en-US" sz="1800">
                            <a:latin typeface="Cambria Math" panose="02040503050406030204" pitchFamily="18" charset="0"/>
                          </a:rPr>
                          <m:t>}</m:t>
                        </m:r>
                      </m:e>
                      <m:sup>
                        <m:r>
                          <a:rPr lang="en-US" sz="1800">
                            <a:latin typeface="Cambria Math" panose="02040503050406030204" pitchFamily="18" charset="0"/>
                          </a:rPr>
                          <m:t>𝒏</m:t>
                        </m:r>
                      </m:sup>
                    </m:sSup>
                  </m:oMath>
                </a14:m>
                <a:r>
                  <a:rPr lang="en-US" sz="1800" dirty="0"/>
                  <a:t>, for every message </a:t>
                </a:r>
                <a14:m>
                  <m:oMath xmlns:m="http://schemas.openxmlformats.org/officeDocument/2006/math">
                    <m:r>
                      <a:rPr lang="en-US" sz="1800">
                        <a:latin typeface="Cambria Math" panose="02040503050406030204" pitchFamily="18" charset="0"/>
                      </a:rPr>
                      <m:t>𝒎</m:t>
                    </m:r>
                  </m:oMath>
                </a14:m>
                <a:r>
                  <a:rPr lang="en-US" sz="1800" dirty="0"/>
                  <a:t> we have</a:t>
                </a:r>
              </a:p>
              <a:p>
                <a:pPr marL="0" indent="0">
                  <a:buNone/>
                </a:pPr>
                <a:r>
                  <a:rPr lang="en-US" sz="1800" dirty="0"/>
                  <a:t>	</a:t>
                </a:r>
                <a14:m>
                  <m:oMath xmlns:m="http://schemas.openxmlformats.org/officeDocument/2006/math">
                    <m:sSub>
                      <m:sSubPr>
                        <m:ctrlPr>
                          <a:rPr lang="en-US" sz="1800" i="1">
                            <a:latin typeface="Cambria Math" panose="02040503050406030204" pitchFamily="18" charset="0"/>
                          </a:rPr>
                        </m:ctrlPr>
                      </m:sSubPr>
                      <m:e>
                        <m:r>
                          <a:rPr lang="en-US" sz="1800">
                            <a:latin typeface="Cambria Math" panose="02040503050406030204" pitchFamily="18" charset="0"/>
                          </a:rPr>
                          <m:t>𝑷𝒓</m:t>
                        </m:r>
                      </m:e>
                      <m:sub>
                        <m:r>
                          <a:rPr lang="en-US" sz="1800">
                            <a:latin typeface="Cambria Math" panose="02040503050406030204" pitchFamily="18" charset="0"/>
                          </a:rPr>
                          <m:t>𝒌</m:t>
                        </m:r>
                      </m:sub>
                    </m:sSub>
                    <m:d>
                      <m:dPr>
                        <m:begChr m:val="["/>
                        <m:endChr m:val="]"/>
                        <m:ctrlPr>
                          <a:rPr lang="en-US" sz="1800" i="1">
                            <a:latin typeface="Cambria Math" panose="02040503050406030204" pitchFamily="18" charset="0"/>
                          </a:rPr>
                        </m:ctrlPr>
                      </m:dPr>
                      <m:e>
                        <m:r>
                          <a:rPr lang="en-US" sz="1800">
                            <a:latin typeface="Cambria Math" panose="02040503050406030204" pitchFamily="18" charset="0"/>
                          </a:rPr>
                          <m:t>𝒎</m:t>
                        </m:r>
                        <m:r>
                          <a:rPr lang="en-US" sz="1800">
                            <a:latin typeface="Cambria Math" panose="02040503050406030204" pitchFamily="18" charset="0"/>
                          </a:rPr>
                          <m:t>⊕</m:t>
                        </m:r>
                        <m:r>
                          <a:rPr lang="en-US" sz="1800">
                            <a:latin typeface="Cambria Math" panose="02040503050406030204" pitchFamily="18" charset="0"/>
                          </a:rPr>
                          <m:t>𝒌</m:t>
                        </m:r>
                        <m:r>
                          <a:rPr lang="en-US" sz="1800">
                            <a:latin typeface="Cambria Math" panose="02040503050406030204" pitchFamily="18" charset="0"/>
                          </a:rPr>
                          <m:t>=</m:t>
                        </m:r>
                        <m:r>
                          <a:rPr lang="en-US" sz="1800">
                            <a:latin typeface="Cambria Math" panose="02040503050406030204" pitchFamily="18" charset="0"/>
                          </a:rPr>
                          <m:t>𝒄</m:t>
                        </m:r>
                      </m:e>
                    </m:d>
                    <m:r>
                      <a:rPr lang="en-US" sz="1800">
                        <a:latin typeface="Cambria Math" panose="02040503050406030204" pitchFamily="18" charset="0"/>
                      </a:rPr>
                      <m:t>=</m:t>
                    </m:r>
                    <m:f>
                      <m:fPr>
                        <m:ctrlPr>
                          <a:rPr lang="en-US" sz="1800" i="1">
                            <a:latin typeface="Cambria Math" panose="02040503050406030204" pitchFamily="18" charset="0"/>
                          </a:rPr>
                        </m:ctrlPr>
                      </m:fPr>
                      <m:num>
                        <m:r>
                          <a:rPr lang="en-US" sz="1800">
                            <a:latin typeface="Cambria Math" panose="02040503050406030204" pitchFamily="18" charset="0"/>
                          </a:rPr>
                          <m:t>𝟏</m:t>
                        </m:r>
                      </m:num>
                      <m:den>
                        <m:sSup>
                          <m:sSupPr>
                            <m:ctrlPr>
                              <a:rPr lang="en-US" sz="1800" i="1">
                                <a:latin typeface="Cambria Math" panose="02040503050406030204" pitchFamily="18" charset="0"/>
                              </a:rPr>
                            </m:ctrlPr>
                          </m:sSupPr>
                          <m:e>
                            <m:r>
                              <a:rPr lang="en-US" sz="1800">
                                <a:latin typeface="Cambria Math" panose="02040503050406030204" pitchFamily="18" charset="0"/>
                              </a:rPr>
                              <m:t>𝟐</m:t>
                            </m:r>
                          </m:e>
                          <m:sup>
                            <m:r>
                              <a:rPr lang="en-US" sz="1800">
                                <a:latin typeface="Cambria Math" panose="02040503050406030204" pitchFamily="18" charset="0"/>
                              </a:rPr>
                              <m:t>𝒏</m:t>
                            </m:r>
                          </m:sup>
                        </m:sSup>
                      </m:den>
                    </m:f>
                  </m:oMath>
                </a14:m>
                <a:endParaRPr lang="en-US" sz="1800" dirty="0"/>
              </a:p>
              <a:p>
                <a:endParaRPr lang="hi-IN" dirty="0"/>
              </a:p>
            </p:txBody>
          </p:sp>
        </mc:Choice>
        <mc:Fallback xmlns="">
          <p:sp>
            <p:nvSpPr>
              <p:cNvPr id="3" name="Content Placeholder 2">
                <a:extLst>
                  <a:ext uri="{FF2B5EF4-FFF2-40B4-BE49-F238E27FC236}">
                    <a16:creationId xmlns:a16="http://schemas.microsoft.com/office/drawing/2014/main" id="{99912C31-94B4-4DDB-980D-518A2F799FFC}"/>
                  </a:ext>
                </a:extLst>
              </p:cNvPr>
              <p:cNvSpPr>
                <a:spLocks noGrp="1" noRot="1" noChangeAspect="1" noMove="1" noResize="1" noEditPoints="1" noAdjustHandles="1" noChangeArrowheads="1" noChangeShapeType="1" noTextEdit="1"/>
              </p:cNvSpPr>
              <p:nvPr>
                <p:ph idx="1"/>
              </p:nvPr>
            </p:nvSpPr>
            <p:spPr>
              <a:xfrm>
                <a:off x="1066800" y="1722783"/>
                <a:ext cx="10058400" cy="4229961"/>
              </a:xfrm>
              <a:blipFill>
                <a:blip r:embed="rId2"/>
                <a:stretch>
                  <a:fillRect l="-485" t="-144" b="-6772"/>
                </a:stretch>
              </a:blipFill>
            </p:spPr>
            <p:txBody>
              <a:bodyPr/>
              <a:lstStyle/>
              <a:p>
                <a:r>
                  <a:rPr lang="hi-IN">
                    <a:noFill/>
                  </a:rPr>
                  <a:t> </a:t>
                </a:r>
              </a:p>
            </p:txBody>
          </p:sp>
        </mc:Fallback>
      </mc:AlternateContent>
    </p:spTree>
    <p:extLst>
      <p:ext uri="{BB962C8B-B14F-4D97-AF65-F5344CB8AC3E}">
        <p14:creationId xmlns:p14="http://schemas.microsoft.com/office/powerpoint/2010/main" val="1072515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36B8A-33C4-44DC-9A68-9AF7F76E87BA}"/>
              </a:ext>
            </a:extLst>
          </p:cNvPr>
          <p:cNvSpPr>
            <a:spLocks noGrp="1"/>
          </p:cNvSpPr>
          <p:nvPr>
            <p:ph type="title"/>
          </p:nvPr>
        </p:nvSpPr>
        <p:spPr>
          <a:xfrm>
            <a:off x="1066800" y="642594"/>
            <a:ext cx="10058400" cy="1239215"/>
          </a:xfrm>
        </p:spPr>
        <p:txBody>
          <a:bodyPr/>
          <a:lstStyle/>
          <a:p>
            <a:r>
              <a:rPr lang="en-US" b="1" dirty="0"/>
              <a:t>Classical Key Distribution</a:t>
            </a:r>
            <a:endParaRPr lang="hi-IN" b="1" dirty="0"/>
          </a:p>
        </p:txBody>
      </p:sp>
      <p:sp>
        <p:nvSpPr>
          <p:cNvPr id="3" name="Content Placeholder 2">
            <a:extLst>
              <a:ext uri="{FF2B5EF4-FFF2-40B4-BE49-F238E27FC236}">
                <a16:creationId xmlns:a16="http://schemas.microsoft.com/office/drawing/2014/main" id="{9EE9A92A-AB58-42A2-AA8A-51D58E3D001D}"/>
              </a:ext>
            </a:extLst>
          </p:cNvPr>
          <p:cNvSpPr>
            <a:spLocks noGrp="1"/>
          </p:cNvSpPr>
          <p:nvPr>
            <p:ph idx="1"/>
          </p:nvPr>
        </p:nvSpPr>
        <p:spPr>
          <a:xfrm>
            <a:off x="1066800" y="1881809"/>
            <a:ext cx="10058400" cy="4070935"/>
          </a:xfrm>
        </p:spPr>
        <p:txBody>
          <a:bodyPr/>
          <a:lstStyle/>
          <a:p>
            <a:r>
              <a:rPr lang="en-US" sz="1800" b="1" dirty="0"/>
              <a:t>Problem : </a:t>
            </a:r>
            <a:r>
              <a:rPr lang="en-US" sz="1800" dirty="0"/>
              <a:t>How do Alice and Bob share the secret key between them before sending the message?</a:t>
            </a:r>
          </a:p>
          <a:p>
            <a:r>
              <a:rPr lang="en-US" sz="1800" dirty="0"/>
              <a:t>Key distribution protocol can be based on any </a:t>
            </a:r>
            <a:r>
              <a:rPr lang="en-US" sz="1800" b="1" u="sng" dirty="0"/>
              <a:t>one-way function</a:t>
            </a:r>
            <a:r>
              <a:rPr lang="en-US" sz="1800" dirty="0"/>
              <a:t>.</a:t>
            </a:r>
          </a:p>
          <a:p>
            <a:r>
              <a:rPr lang="en-US" sz="1800" dirty="0"/>
              <a:t>There is no known polynomial-time algorithm to crack one-way function. That is what makes this a “</a:t>
            </a:r>
            <a:r>
              <a:rPr lang="en-US" sz="1800" b="1" dirty="0"/>
              <a:t>HARD</a:t>
            </a:r>
            <a:r>
              <a:rPr lang="en-US" sz="1800" dirty="0"/>
              <a:t>” problem.</a:t>
            </a:r>
          </a:p>
          <a:p>
            <a:r>
              <a:rPr lang="en-US" sz="1800" dirty="0"/>
              <a:t>For Key distribution, we take help of </a:t>
            </a:r>
            <a:r>
              <a:rPr lang="en-US" sz="1800" b="1" dirty="0"/>
              <a:t>Public Key cryptography </a:t>
            </a:r>
            <a:r>
              <a:rPr lang="en-US" sz="1800" dirty="0"/>
              <a:t>to </a:t>
            </a:r>
            <a:r>
              <a:rPr lang="en-US" sz="1800" b="1" dirty="0"/>
              <a:t>share secret key</a:t>
            </a:r>
            <a:r>
              <a:rPr lang="en-US" sz="1800" dirty="0"/>
              <a:t>.</a:t>
            </a:r>
          </a:p>
          <a:p>
            <a:endParaRPr lang="en-US" sz="1400" b="1" dirty="0">
              <a:solidFill>
                <a:schemeClr val="bg1"/>
              </a:solidFill>
            </a:endParaRPr>
          </a:p>
          <a:p>
            <a:endParaRPr lang="hi-IN" dirty="0"/>
          </a:p>
        </p:txBody>
      </p:sp>
    </p:spTree>
    <p:extLst>
      <p:ext uri="{BB962C8B-B14F-4D97-AF65-F5344CB8AC3E}">
        <p14:creationId xmlns:p14="http://schemas.microsoft.com/office/powerpoint/2010/main" val="69357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65D79-F3B4-40ED-9763-26890A97DCA0}"/>
              </a:ext>
            </a:extLst>
          </p:cNvPr>
          <p:cNvSpPr>
            <a:spLocks noGrp="1"/>
          </p:cNvSpPr>
          <p:nvPr>
            <p:ph type="title"/>
          </p:nvPr>
        </p:nvSpPr>
        <p:spPr/>
        <p:txBody>
          <a:bodyPr/>
          <a:lstStyle/>
          <a:p>
            <a:r>
              <a:rPr lang="en-US" b="1" dirty="0"/>
              <a:t>Clip to show Classical Key distribution:</a:t>
            </a:r>
            <a:endParaRPr lang="hi-IN" b="1" dirty="0"/>
          </a:p>
        </p:txBody>
      </p:sp>
      <p:pic>
        <p:nvPicPr>
          <p:cNvPr id="6" name="PKCS">
            <a:hlinkClick r:id="" action="ppaction://media"/>
            <a:extLst>
              <a:ext uri="{FF2B5EF4-FFF2-40B4-BE49-F238E27FC236}">
                <a16:creationId xmlns:a16="http://schemas.microsoft.com/office/drawing/2014/main" id="{6DAE5C48-F2BF-404E-B9C0-6812B4334CC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05948" y="1762540"/>
            <a:ext cx="10058400" cy="4190586"/>
          </a:xfrm>
        </p:spPr>
      </p:pic>
    </p:spTree>
    <p:extLst>
      <p:ext uri="{BB962C8B-B14F-4D97-AF65-F5344CB8AC3E}">
        <p14:creationId xmlns:p14="http://schemas.microsoft.com/office/powerpoint/2010/main" val="22615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6703B-6CF7-4BC3-92E6-9FD1A92F44A7}"/>
              </a:ext>
            </a:extLst>
          </p:cNvPr>
          <p:cNvSpPr>
            <a:spLocks noGrp="1"/>
          </p:cNvSpPr>
          <p:nvPr>
            <p:ph type="title"/>
          </p:nvPr>
        </p:nvSpPr>
        <p:spPr/>
        <p:txBody>
          <a:bodyPr/>
          <a:lstStyle/>
          <a:p>
            <a:r>
              <a:rPr lang="en-US" b="1" dirty="0"/>
              <a:t>Why Quantum Cryptography?</a:t>
            </a:r>
            <a:endParaRPr lang="hi-IN" b="1" dirty="0"/>
          </a:p>
        </p:txBody>
      </p:sp>
      <p:sp>
        <p:nvSpPr>
          <p:cNvPr id="3" name="Content Placeholder 2">
            <a:extLst>
              <a:ext uri="{FF2B5EF4-FFF2-40B4-BE49-F238E27FC236}">
                <a16:creationId xmlns:a16="http://schemas.microsoft.com/office/drawing/2014/main" id="{F2E2EB9E-4943-420B-A851-82631B7E0568}"/>
              </a:ext>
            </a:extLst>
          </p:cNvPr>
          <p:cNvSpPr>
            <a:spLocks noGrp="1"/>
          </p:cNvSpPr>
          <p:nvPr>
            <p:ph idx="1"/>
          </p:nvPr>
        </p:nvSpPr>
        <p:spPr>
          <a:xfrm>
            <a:off x="1066800" y="2103120"/>
            <a:ext cx="10058400" cy="4112286"/>
          </a:xfrm>
        </p:spPr>
        <p:txBody>
          <a:bodyPr>
            <a:normAutofit lnSpcReduction="10000"/>
          </a:bodyPr>
          <a:lstStyle/>
          <a:p>
            <a:r>
              <a:rPr lang="en-US" sz="1800" b="1" dirty="0"/>
              <a:t>Classical cryptography </a:t>
            </a:r>
            <a:r>
              <a:rPr lang="en-US" sz="1800" dirty="0"/>
              <a:t>is built on </a:t>
            </a:r>
            <a:r>
              <a:rPr lang="en-US" sz="1800" b="1" dirty="0"/>
              <a:t>mathematical theory </a:t>
            </a:r>
            <a:r>
              <a:rPr lang="en-US" sz="1800" dirty="0"/>
              <a:t>which is assumed to be hard to crack.</a:t>
            </a:r>
          </a:p>
          <a:p>
            <a:r>
              <a:rPr lang="en-US" sz="1800" dirty="0"/>
              <a:t>But using </a:t>
            </a:r>
            <a:r>
              <a:rPr lang="en-US" sz="1800" b="1" dirty="0"/>
              <a:t>quantum computer </a:t>
            </a:r>
            <a:r>
              <a:rPr lang="en-US" sz="1800" dirty="0"/>
              <a:t>and </a:t>
            </a:r>
            <a:r>
              <a:rPr lang="en-US" sz="1800" b="1" dirty="0"/>
              <a:t>Shor’s algorithm </a:t>
            </a:r>
            <a:r>
              <a:rPr lang="en-US" sz="1800" dirty="0"/>
              <a:t>which works on the concept of superposition can solve all existing cryptography models in just no time.</a:t>
            </a:r>
          </a:p>
          <a:p>
            <a:r>
              <a:rPr lang="en-US" sz="1800" dirty="0"/>
              <a:t>That’s where </a:t>
            </a:r>
            <a:r>
              <a:rPr lang="en-US" sz="1800" b="1" dirty="0"/>
              <a:t>Quantum cryptography </a:t>
            </a:r>
            <a:r>
              <a:rPr lang="en-US" sz="1800" dirty="0"/>
              <a:t>emerges which is not built on mathematics. Instead uses </a:t>
            </a:r>
            <a:r>
              <a:rPr lang="en-US" sz="1800" b="1" dirty="0"/>
              <a:t>the principles of quantum physics </a:t>
            </a:r>
            <a:r>
              <a:rPr lang="en-US" sz="1800" dirty="0"/>
              <a:t>of quantum particles.</a:t>
            </a:r>
          </a:p>
          <a:p>
            <a:r>
              <a:rPr lang="en-US" sz="1800" dirty="0"/>
              <a:t>As in quantum mechanics, </a:t>
            </a:r>
            <a:r>
              <a:rPr lang="en-US" sz="1800" b="1" dirty="0"/>
              <a:t>measurement cause disturbance</a:t>
            </a:r>
            <a:r>
              <a:rPr lang="en-US" sz="1800" dirty="0"/>
              <a:t>. Can use this disturbance to detect the </a:t>
            </a:r>
            <a:r>
              <a:rPr lang="en-US" sz="1800" b="1" dirty="0"/>
              <a:t>eavesdroppers</a:t>
            </a:r>
            <a:r>
              <a:rPr lang="en-US" sz="1800" dirty="0"/>
              <a:t> on quantum channel.</a:t>
            </a:r>
          </a:p>
          <a:p>
            <a:r>
              <a:rPr lang="en-US" sz="1800" dirty="0"/>
              <a:t>Problem of distributing the keys in the OTP is overcome in Quantum Key Distribution.</a:t>
            </a:r>
          </a:p>
          <a:p>
            <a:r>
              <a:rPr lang="en-US" sz="1800" dirty="0"/>
              <a:t>Using quantum effects, we can distribute keys in perfect secrecy! </a:t>
            </a:r>
          </a:p>
          <a:p>
            <a:pPr lvl="1"/>
            <a:r>
              <a:rPr lang="en-US" sz="1600" b="1" dirty="0"/>
              <a:t>QC=QKD+OTP</a:t>
            </a:r>
          </a:p>
        </p:txBody>
      </p:sp>
    </p:spTree>
    <p:extLst>
      <p:ext uri="{BB962C8B-B14F-4D97-AF65-F5344CB8AC3E}">
        <p14:creationId xmlns:p14="http://schemas.microsoft.com/office/powerpoint/2010/main" val="1131047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3B2CB-CF0F-4610-80B5-E47D4B61B770}"/>
              </a:ext>
            </a:extLst>
          </p:cNvPr>
          <p:cNvSpPr>
            <a:spLocks noGrp="1"/>
          </p:cNvSpPr>
          <p:nvPr>
            <p:ph type="title"/>
          </p:nvPr>
        </p:nvSpPr>
        <p:spPr>
          <a:xfrm>
            <a:off x="1066800" y="642594"/>
            <a:ext cx="10058400" cy="1106693"/>
          </a:xfrm>
        </p:spPr>
        <p:txBody>
          <a:bodyPr/>
          <a:lstStyle/>
          <a:p>
            <a:r>
              <a:rPr lang="en-US" b="1" dirty="0"/>
              <a:t>Principles to be known:</a:t>
            </a:r>
            <a:endParaRPr lang="hi-IN" b="1" dirty="0"/>
          </a:p>
        </p:txBody>
      </p:sp>
      <p:sp>
        <p:nvSpPr>
          <p:cNvPr id="3" name="Content Placeholder 2">
            <a:extLst>
              <a:ext uri="{FF2B5EF4-FFF2-40B4-BE49-F238E27FC236}">
                <a16:creationId xmlns:a16="http://schemas.microsoft.com/office/drawing/2014/main" id="{4679E92C-3E69-4119-B52F-53231E4D5C1A}"/>
              </a:ext>
            </a:extLst>
          </p:cNvPr>
          <p:cNvSpPr>
            <a:spLocks noGrp="1"/>
          </p:cNvSpPr>
          <p:nvPr>
            <p:ph idx="1"/>
          </p:nvPr>
        </p:nvSpPr>
        <p:spPr>
          <a:xfrm>
            <a:off x="1066800" y="1749287"/>
            <a:ext cx="10058400" cy="4203457"/>
          </a:xfrm>
        </p:spPr>
        <p:txBody>
          <a:bodyPr/>
          <a:lstStyle/>
          <a:p>
            <a:pPr marL="0" indent="0">
              <a:buNone/>
            </a:pPr>
            <a:r>
              <a:rPr lang="en-US" sz="1800" dirty="0"/>
              <a:t>Quantum Mechanics depends on 2 major principals:</a:t>
            </a:r>
          </a:p>
          <a:p>
            <a:pPr marL="0" indent="0">
              <a:buNone/>
            </a:pPr>
            <a:endParaRPr lang="en-US" sz="1800" dirty="0"/>
          </a:p>
          <a:p>
            <a:r>
              <a:rPr lang="en-US" sz="1800" b="1" dirty="0"/>
              <a:t>Heisenberg Uncertainty principle:</a:t>
            </a:r>
          </a:p>
          <a:p>
            <a:pPr marL="274320" lvl="1" indent="0">
              <a:buNone/>
            </a:pPr>
            <a:r>
              <a:rPr lang="en-US" sz="1600" dirty="0"/>
              <a:t>	States that certain pairs of physical properties are related in such a way that measuring one property prevents the observer from simultaneously knowing the value for other.</a:t>
            </a:r>
          </a:p>
          <a:p>
            <a:pPr marL="274320" lvl="1" indent="0">
              <a:buNone/>
            </a:pPr>
            <a:endParaRPr lang="en-US" sz="1600" dirty="0"/>
          </a:p>
          <a:p>
            <a:r>
              <a:rPr lang="en-US" sz="1800" b="1" dirty="0"/>
              <a:t>Photon Polarization:</a:t>
            </a:r>
          </a:p>
          <a:p>
            <a:pPr marL="274320" lvl="1" indent="0">
              <a:buNone/>
            </a:pPr>
            <a:r>
              <a:rPr lang="en-US" sz="1800" dirty="0"/>
              <a:t>	</a:t>
            </a:r>
            <a:r>
              <a:rPr lang="en-US" sz="1600" dirty="0"/>
              <a:t>Described as having right or left circular polarization etc. Tells that an </a:t>
            </a:r>
            <a:r>
              <a:rPr lang="en-US" sz="1600" b="1" dirty="0"/>
              <a:t>eavesdropper</a:t>
            </a:r>
            <a:r>
              <a:rPr lang="en-US" sz="1600" dirty="0"/>
              <a:t> </a:t>
            </a:r>
            <a:r>
              <a:rPr lang="en-US" sz="1600" b="1" dirty="0"/>
              <a:t>cannot</a:t>
            </a:r>
            <a:r>
              <a:rPr lang="en-US" sz="1600" dirty="0"/>
              <a:t> </a:t>
            </a:r>
            <a:r>
              <a:rPr lang="en-US" sz="1600" b="1" dirty="0"/>
              <a:t>copy unknown Qubits </a:t>
            </a:r>
            <a:r>
              <a:rPr lang="en-US" sz="1600" dirty="0"/>
              <a:t>due to non-cloning algorithm.</a:t>
            </a:r>
          </a:p>
          <a:p>
            <a:pPr marL="274320" lvl="1" indent="0" algn="ctr">
              <a:buNone/>
            </a:pPr>
            <a:endParaRPr lang="en-US" dirty="0"/>
          </a:p>
        </p:txBody>
      </p:sp>
    </p:spTree>
    <p:extLst>
      <p:ext uri="{BB962C8B-B14F-4D97-AF65-F5344CB8AC3E}">
        <p14:creationId xmlns:p14="http://schemas.microsoft.com/office/powerpoint/2010/main" val="3335520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8F131-EC7A-45FF-9496-F601EC5CB4C8}"/>
              </a:ext>
            </a:extLst>
          </p:cNvPr>
          <p:cNvSpPr>
            <a:spLocks noGrp="1"/>
          </p:cNvSpPr>
          <p:nvPr>
            <p:ph type="title"/>
          </p:nvPr>
        </p:nvSpPr>
        <p:spPr>
          <a:xfrm>
            <a:off x="1066800" y="457200"/>
            <a:ext cx="10058400" cy="1119809"/>
          </a:xfrm>
        </p:spPr>
        <p:txBody>
          <a:bodyPr/>
          <a:lstStyle/>
          <a:p>
            <a:r>
              <a:rPr lang="en-US" b="1" dirty="0"/>
              <a:t>Overview on Quantum Cryptography</a:t>
            </a:r>
            <a:endParaRPr lang="hi-IN" b="1" dirty="0"/>
          </a:p>
        </p:txBody>
      </p:sp>
      <p:sp>
        <p:nvSpPr>
          <p:cNvPr id="3" name="Content Placeholder 2">
            <a:extLst>
              <a:ext uri="{FF2B5EF4-FFF2-40B4-BE49-F238E27FC236}">
                <a16:creationId xmlns:a16="http://schemas.microsoft.com/office/drawing/2014/main" id="{966DCF5D-6CDD-4E38-8628-68ADAC6B7AED}"/>
              </a:ext>
            </a:extLst>
          </p:cNvPr>
          <p:cNvSpPr>
            <a:spLocks noGrp="1"/>
          </p:cNvSpPr>
          <p:nvPr>
            <p:ph idx="1"/>
          </p:nvPr>
        </p:nvSpPr>
        <p:spPr>
          <a:xfrm>
            <a:off x="1066800" y="1577009"/>
            <a:ext cx="10058400" cy="4823791"/>
          </a:xfrm>
        </p:spPr>
        <p:txBody>
          <a:bodyPr/>
          <a:lstStyle/>
          <a:p>
            <a:r>
              <a:rPr lang="en-US" altLang="hi-IN" sz="1600" dirty="0"/>
              <a:t>Two physically separated parties can create and share random secret keys. </a:t>
            </a:r>
          </a:p>
          <a:p>
            <a:r>
              <a:rPr lang="en-US" altLang="hi-IN" sz="1600" dirty="0"/>
              <a:t>Allows them to verify that the key has not been intercepted.</a:t>
            </a:r>
          </a:p>
          <a:p>
            <a:pPr marL="0" indent="0">
              <a:buNone/>
            </a:pPr>
            <a:endParaRPr lang="hi-IN" sz="1600" dirty="0"/>
          </a:p>
        </p:txBody>
      </p:sp>
      <p:pic>
        <p:nvPicPr>
          <p:cNvPr id="4" name="Picture 3">
            <a:extLst>
              <a:ext uri="{FF2B5EF4-FFF2-40B4-BE49-F238E27FC236}">
                <a16:creationId xmlns:a16="http://schemas.microsoft.com/office/drawing/2014/main" id="{5E6A9614-A1F9-4DF2-A49D-D9396E5057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1" y="2438400"/>
            <a:ext cx="10058400"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68645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2.xml><?xml version="1.0" encoding="utf-8"?>
<a:themeOverride xmlns:a="http://schemas.openxmlformats.org/drawingml/2006/main">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themeOverride>
</file>

<file path=ppt/theme/themeOverride3.xml><?xml version="1.0" encoding="utf-8"?>
<a:themeOverride xmlns:a="http://schemas.openxmlformats.org/drawingml/2006/main">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DB95DD-0319-4EE5-8C5C-9CEDF75E02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2F3B215-496E-4790-A364-7C1C46DEC77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E2713E1-6312-427E-BFCB-C5A5DA30137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1494</TotalTime>
  <Words>1081</Words>
  <Application>Microsoft Office PowerPoint</Application>
  <PresentationFormat>Widescreen</PresentationFormat>
  <Paragraphs>110</Paragraphs>
  <Slides>20</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Cambria Math</vt:lpstr>
      <vt:lpstr>Garamond</vt:lpstr>
      <vt:lpstr>Sagona Book</vt:lpstr>
      <vt:lpstr>Sagona ExtraLight</vt:lpstr>
      <vt:lpstr>SavonVTI</vt:lpstr>
      <vt:lpstr>Quantum key distribution: bb84 Protocol</vt:lpstr>
      <vt:lpstr>Outline</vt:lpstr>
      <vt:lpstr>Classical Cryptography</vt:lpstr>
      <vt:lpstr>One Time Pad</vt:lpstr>
      <vt:lpstr>Classical Key Distribution</vt:lpstr>
      <vt:lpstr>Clip to show Classical Key distribution:</vt:lpstr>
      <vt:lpstr>Why Quantum Cryptography?</vt:lpstr>
      <vt:lpstr>Principles to be known:</vt:lpstr>
      <vt:lpstr>Overview on Quantum Cryptography</vt:lpstr>
      <vt:lpstr>Quantum Key Distribution(QKD)</vt:lpstr>
      <vt:lpstr>Alice : Clip to show Spin of Photons</vt:lpstr>
      <vt:lpstr>PowerPoint Presentation</vt:lpstr>
      <vt:lpstr>BB84 Protocol</vt:lpstr>
      <vt:lpstr>Procedure</vt:lpstr>
      <vt:lpstr> Procedure </vt:lpstr>
      <vt:lpstr>Example</vt:lpstr>
      <vt:lpstr>Pros and Cons</vt:lpstr>
      <vt:lpstr>Applications</vt:lpstr>
      <vt:lpstr>Fun Facts</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Quantum key distribution: bb84 Protocol</dc:title>
  <dc:creator>Rakesh Kumar Akaram</dc:creator>
  <cp:lastModifiedBy>Rakesh Kumar Akaram</cp:lastModifiedBy>
  <cp:revision>73</cp:revision>
  <dcterms:created xsi:type="dcterms:W3CDTF">2021-05-08T20:39:27Z</dcterms:created>
  <dcterms:modified xsi:type="dcterms:W3CDTF">2021-05-21T20:30:40Z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